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88" r:id="rId5"/>
    <p:sldId id="262" r:id="rId6"/>
    <p:sldId id="263" r:id="rId7"/>
    <p:sldId id="289" r:id="rId8"/>
    <p:sldId id="291" r:id="rId9"/>
    <p:sldId id="334" r:id="rId10"/>
    <p:sldId id="364" r:id="rId11"/>
    <p:sldId id="293" r:id="rId12"/>
    <p:sldId id="300" r:id="rId13"/>
    <p:sldId id="292" r:id="rId14"/>
    <p:sldId id="366" r:id="rId15"/>
    <p:sldId id="367" r:id="rId16"/>
    <p:sldId id="368" r:id="rId17"/>
    <p:sldId id="374" r:id="rId18"/>
    <p:sldId id="358" r:id="rId19"/>
    <p:sldId id="302" r:id="rId20"/>
    <p:sldId id="344" r:id="rId21"/>
    <p:sldId id="369" r:id="rId22"/>
    <p:sldId id="372" r:id="rId23"/>
    <p:sldId id="346" r:id="rId24"/>
    <p:sldId id="359" r:id="rId25"/>
    <p:sldId id="343" r:id="rId26"/>
    <p:sldId id="360" r:id="rId27"/>
    <p:sldId id="295" r:id="rId28"/>
    <p:sldId id="371" r:id="rId29"/>
    <p:sldId id="301" r:id="rId30"/>
    <p:sldId id="361" r:id="rId31"/>
    <p:sldId id="373" r:id="rId32"/>
    <p:sldId id="365" r:id="rId33"/>
    <p:sldId id="341" r:id="rId34"/>
    <p:sldId id="362" r:id="rId35"/>
    <p:sldId id="363" r:id="rId36"/>
  </p:sldIdLst>
  <p:sldSz cx="12192000" cy="6858000"/>
  <p:notesSz cx="6858000" cy="9144000"/>
  <p:custDataLst>
    <p:tags r:id="rId38"/>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FREDERIC CHARLES DUJARDIN" initials="MFCD" lastIdx="1" clrIdx="0">
    <p:extLst>
      <p:ext uri="{19B8F6BF-5375-455C-9EA6-DF929625EA0E}">
        <p15:presenceInfo xmlns:p15="http://schemas.microsoft.com/office/powerpoint/2012/main" userId="S::U0127859@lacaixa.es::eb173f38-27d5-44c2-b293-8824f80be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4D5E"/>
    <a:srgbClr val="00B0F0"/>
    <a:srgbClr val="EB4D5E"/>
    <a:srgbClr val="4472C4"/>
    <a:srgbClr val="02839A"/>
    <a:srgbClr val="C4D3EC"/>
    <a:srgbClr val="203864"/>
    <a:srgbClr val="1E72C7"/>
    <a:srgbClr val="BE1B45"/>
    <a:srgbClr val="C845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06" autoAdjust="0"/>
    <p:restoredTop sz="83901" autoAdjust="0"/>
  </p:normalViewPr>
  <p:slideViewPr>
    <p:cSldViewPr snapToGrid="0">
      <p:cViewPr varScale="1">
        <p:scale>
          <a:sx n="63" d="100"/>
          <a:sy n="63" d="100"/>
        </p:scale>
        <p:origin x="903"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FB486-4FC7-44EF-AA29-8D5A867CF6C5}" type="datetimeFigureOut">
              <a:rPr lang="es-ES" smtClean="0"/>
              <a:t>06/04/2026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39C61-0185-481D-BB59-D978398C7995}" type="slidenum">
              <a:rPr lang="es-ES" smtClean="0"/>
              <a:t>‹Nº›</a:t>
            </a:fld>
            <a:endParaRPr lang="es-ES"/>
          </a:p>
        </p:txBody>
      </p:sp>
    </p:spTree>
    <p:extLst>
      <p:ext uri="{BB962C8B-B14F-4D97-AF65-F5344CB8AC3E}">
        <p14:creationId xmlns:p14="http://schemas.microsoft.com/office/powerpoint/2010/main" val="177405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B39C61-0185-481D-BB59-D978398C7995}" type="slidenum">
              <a:rPr lang="es-ES" smtClean="0"/>
              <a:t>3</a:t>
            </a:fld>
            <a:endParaRPr lang="es-ES"/>
          </a:p>
        </p:txBody>
      </p:sp>
    </p:spTree>
    <p:extLst>
      <p:ext uri="{BB962C8B-B14F-4D97-AF65-F5344CB8AC3E}">
        <p14:creationId xmlns:p14="http://schemas.microsoft.com/office/powerpoint/2010/main" val="57392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This</a:t>
            </a:r>
            <a:r>
              <a:rPr lang="es-ES" dirty="0"/>
              <a:t> </a:t>
            </a:r>
            <a:r>
              <a:rPr lang="es-ES" dirty="0" err="1"/>
              <a:t>is</a:t>
            </a:r>
            <a:r>
              <a:rPr lang="es-ES" dirty="0"/>
              <a:t> </a:t>
            </a:r>
            <a:r>
              <a:rPr lang="es-ES" dirty="0" err="1"/>
              <a:t>one</a:t>
            </a:r>
            <a:r>
              <a:rPr lang="es-ES" dirty="0"/>
              <a:t> </a:t>
            </a:r>
            <a:r>
              <a:rPr lang="es-ES" dirty="0" err="1"/>
              <a:t>segmentation</a:t>
            </a:r>
            <a:r>
              <a:rPr lang="es-ES" dirty="0"/>
              <a:t> </a:t>
            </a:r>
            <a:r>
              <a:rPr lang="es-ES" dirty="0" err="1"/>
              <a:t>of</a:t>
            </a:r>
            <a:r>
              <a:rPr lang="es-ES" dirty="0"/>
              <a:t> </a:t>
            </a:r>
            <a:r>
              <a:rPr lang="es-ES" dirty="0" err="1"/>
              <a:t>the</a:t>
            </a:r>
            <a:r>
              <a:rPr lang="es-ES" dirty="0"/>
              <a:t> </a:t>
            </a:r>
            <a:r>
              <a:rPr lang="es-ES" dirty="0" err="1"/>
              <a:t>market</a:t>
            </a:r>
            <a:r>
              <a:rPr lang="es-ES" dirty="0"/>
              <a:t> / </a:t>
            </a:r>
            <a:r>
              <a:rPr lang="es-ES" dirty="0" err="1"/>
              <a:t>you</a:t>
            </a:r>
            <a:r>
              <a:rPr lang="es-ES" dirty="0"/>
              <a:t> </a:t>
            </a:r>
            <a:r>
              <a:rPr lang="es-ES" dirty="0" err="1"/>
              <a:t>have</a:t>
            </a:r>
            <a:r>
              <a:rPr lang="es-ES" dirty="0"/>
              <a:t> </a:t>
            </a:r>
            <a:r>
              <a:rPr lang="es-ES" dirty="0" err="1"/>
              <a:t>many</a:t>
            </a:r>
            <a:r>
              <a:rPr lang="es-ES" dirty="0"/>
              <a:t> more</a:t>
            </a:r>
          </a:p>
        </p:txBody>
      </p:sp>
      <p:sp>
        <p:nvSpPr>
          <p:cNvPr id="4" name="Marcador de número de diapositiva 3"/>
          <p:cNvSpPr>
            <a:spLocks noGrp="1"/>
          </p:cNvSpPr>
          <p:nvPr>
            <p:ph type="sldNum" sz="quarter" idx="5"/>
          </p:nvPr>
        </p:nvSpPr>
        <p:spPr/>
        <p:txBody>
          <a:bodyPr/>
          <a:lstStyle/>
          <a:p>
            <a:fld id="{B7B39C61-0185-481D-BB59-D978398C7995}" type="slidenum">
              <a:rPr lang="es-ES" smtClean="0"/>
              <a:t>16</a:t>
            </a:fld>
            <a:endParaRPr lang="es-ES"/>
          </a:p>
        </p:txBody>
      </p:sp>
    </p:spTree>
    <p:extLst>
      <p:ext uri="{BB962C8B-B14F-4D97-AF65-F5344CB8AC3E}">
        <p14:creationId xmlns:p14="http://schemas.microsoft.com/office/powerpoint/2010/main" val="312253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This</a:t>
            </a:r>
            <a:r>
              <a:rPr lang="es-ES" dirty="0"/>
              <a:t> </a:t>
            </a:r>
            <a:r>
              <a:rPr lang="es-ES" dirty="0" err="1"/>
              <a:t>is</a:t>
            </a:r>
            <a:r>
              <a:rPr lang="es-ES" dirty="0"/>
              <a:t> </a:t>
            </a:r>
            <a:r>
              <a:rPr lang="es-ES" dirty="0" err="1"/>
              <a:t>one</a:t>
            </a:r>
            <a:r>
              <a:rPr lang="es-ES" dirty="0"/>
              <a:t> </a:t>
            </a:r>
            <a:r>
              <a:rPr lang="es-ES" dirty="0" err="1"/>
              <a:t>segmentation</a:t>
            </a:r>
            <a:r>
              <a:rPr lang="es-ES" dirty="0"/>
              <a:t> </a:t>
            </a:r>
            <a:r>
              <a:rPr lang="es-ES" dirty="0" err="1"/>
              <a:t>of</a:t>
            </a:r>
            <a:r>
              <a:rPr lang="es-ES" dirty="0"/>
              <a:t> </a:t>
            </a:r>
            <a:r>
              <a:rPr lang="es-ES" dirty="0" err="1"/>
              <a:t>the</a:t>
            </a:r>
            <a:r>
              <a:rPr lang="es-ES" dirty="0"/>
              <a:t> </a:t>
            </a:r>
            <a:r>
              <a:rPr lang="es-ES" dirty="0" err="1"/>
              <a:t>market</a:t>
            </a:r>
            <a:r>
              <a:rPr lang="es-ES" dirty="0"/>
              <a:t> / </a:t>
            </a:r>
            <a:r>
              <a:rPr lang="es-ES" dirty="0" err="1"/>
              <a:t>you</a:t>
            </a:r>
            <a:r>
              <a:rPr lang="es-ES" dirty="0"/>
              <a:t> </a:t>
            </a:r>
            <a:r>
              <a:rPr lang="es-ES" dirty="0" err="1"/>
              <a:t>have</a:t>
            </a:r>
            <a:r>
              <a:rPr lang="es-ES" dirty="0"/>
              <a:t> </a:t>
            </a:r>
            <a:r>
              <a:rPr lang="es-ES" dirty="0" err="1"/>
              <a:t>many</a:t>
            </a:r>
            <a:r>
              <a:rPr lang="es-ES" dirty="0"/>
              <a:t> more</a:t>
            </a:r>
          </a:p>
        </p:txBody>
      </p:sp>
      <p:sp>
        <p:nvSpPr>
          <p:cNvPr id="4" name="Marcador de número de diapositiva 3"/>
          <p:cNvSpPr>
            <a:spLocks noGrp="1"/>
          </p:cNvSpPr>
          <p:nvPr>
            <p:ph type="sldNum" sz="quarter" idx="5"/>
          </p:nvPr>
        </p:nvSpPr>
        <p:spPr/>
        <p:txBody>
          <a:bodyPr/>
          <a:lstStyle/>
          <a:p>
            <a:fld id="{B7B39C61-0185-481D-BB59-D978398C7995}" type="slidenum">
              <a:rPr lang="es-ES" smtClean="0"/>
              <a:t>17</a:t>
            </a:fld>
            <a:endParaRPr lang="es-ES"/>
          </a:p>
        </p:txBody>
      </p:sp>
    </p:spTree>
    <p:extLst>
      <p:ext uri="{BB962C8B-B14F-4D97-AF65-F5344CB8AC3E}">
        <p14:creationId xmlns:p14="http://schemas.microsoft.com/office/powerpoint/2010/main" val="421978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This</a:t>
            </a:r>
            <a:r>
              <a:rPr lang="es-ES" dirty="0"/>
              <a:t> </a:t>
            </a:r>
            <a:r>
              <a:rPr lang="es-ES" dirty="0" err="1"/>
              <a:t>is</a:t>
            </a:r>
            <a:r>
              <a:rPr lang="es-ES" dirty="0"/>
              <a:t> </a:t>
            </a:r>
            <a:r>
              <a:rPr lang="es-ES" dirty="0" err="1"/>
              <a:t>one</a:t>
            </a:r>
            <a:r>
              <a:rPr lang="es-ES" dirty="0"/>
              <a:t> </a:t>
            </a:r>
            <a:r>
              <a:rPr lang="es-ES" dirty="0" err="1"/>
              <a:t>segmentation</a:t>
            </a:r>
            <a:r>
              <a:rPr lang="es-ES" dirty="0"/>
              <a:t> </a:t>
            </a:r>
            <a:r>
              <a:rPr lang="es-ES" dirty="0" err="1"/>
              <a:t>of</a:t>
            </a:r>
            <a:r>
              <a:rPr lang="es-ES" dirty="0"/>
              <a:t> </a:t>
            </a:r>
            <a:r>
              <a:rPr lang="es-ES" dirty="0" err="1"/>
              <a:t>the</a:t>
            </a:r>
            <a:r>
              <a:rPr lang="es-ES" dirty="0"/>
              <a:t> </a:t>
            </a:r>
            <a:r>
              <a:rPr lang="es-ES" dirty="0" err="1"/>
              <a:t>market</a:t>
            </a:r>
            <a:r>
              <a:rPr lang="es-ES" dirty="0"/>
              <a:t> / </a:t>
            </a:r>
            <a:r>
              <a:rPr lang="es-ES" dirty="0" err="1"/>
              <a:t>you</a:t>
            </a:r>
            <a:r>
              <a:rPr lang="es-ES" dirty="0"/>
              <a:t> </a:t>
            </a:r>
            <a:r>
              <a:rPr lang="es-ES" dirty="0" err="1"/>
              <a:t>have</a:t>
            </a:r>
            <a:r>
              <a:rPr lang="es-ES" dirty="0"/>
              <a:t> </a:t>
            </a:r>
            <a:r>
              <a:rPr lang="es-ES" dirty="0" err="1"/>
              <a:t>many</a:t>
            </a:r>
            <a:r>
              <a:rPr lang="es-ES" dirty="0"/>
              <a:t> more</a:t>
            </a:r>
          </a:p>
        </p:txBody>
      </p:sp>
      <p:sp>
        <p:nvSpPr>
          <p:cNvPr id="4" name="Marcador de número de diapositiva 3"/>
          <p:cNvSpPr>
            <a:spLocks noGrp="1"/>
          </p:cNvSpPr>
          <p:nvPr>
            <p:ph type="sldNum" sz="quarter" idx="5"/>
          </p:nvPr>
        </p:nvSpPr>
        <p:spPr/>
        <p:txBody>
          <a:bodyPr/>
          <a:lstStyle/>
          <a:p>
            <a:fld id="{B7B39C61-0185-481D-BB59-D978398C7995}" type="slidenum">
              <a:rPr lang="es-ES" smtClean="0"/>
              <a:t>18</a:t>
            </a:fld>
            <a:endParaRPr lang="es-ES"/>
          </a:p>
        </p:txBody>
      </p:sp>
    </p:spTree>
    <p:extLst>
      <p:ext uri="{BB962C8B-B14F-4D97-AF65-F5344CB8AC3E}">
        <p14:creationId xmlns:p14="http://schemas.microsoft.com/office/powerpoint/2010/main" val="2718109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This</a:t>
            </a:r>
            <a:r>
              <a:rPr lang="es-ES" dirty="0"/>
              <a:t> </a:t>
            </a:r>
            <a:r>
              <a:rPr lang="es-ES" dirty="0" err="1"/>
              <a:t>is</a:t>
            </a:r>
            <a:r>
              <a:rPr lang="es-ES" dirty="0"/>
              <a:t> </a:t>
            </a:r>
            <a:r>
              <a:rPr lang="es-ES" dirty="0" err="1"/>
              <a:t>one</a:t>
            </a:r>
            <a:r>
              <a:rPr lang="es-ES" dirty="0"/>
              <a:t> </a:t>
            </a:r>
            <a:r>
              <a:rPr lang="es-ES" dirty="0" err="1"/>
              <a:t>segmentation</a:t>
            </a:r>
            <a:r>
              <a:rPr lang="es-ES" dirty="0"/>
              <a:t> </a:t>
            </a:r>
            <a:r>
              <a:rPr lang="es-ES" dirty="0" err="1"/>
              <a:t>of</a:t>
            </a:r>
            <a:r>
              <a:rPr lang="es-ES" dirty="0"/>
              <a:t> </a:t>
            </a:r>
            <a:r>
              <a:rPr lang="es-ES" dirty="0" err="1"/>
              <a:t>the</a:t>
            </a:r>
            <a:r>
              <a:rPr lang="es-ES" dirty="0"/>
              <a:t> </a:t>
            </a:r>
            <a:r>
              <a:rPr lang="es-ES" dirty="0" err="1"/>
              <a:t>market</a:t>
            </a:r>
            <a:r>
              <a:rPr lang="es-ES" dirty="0"/>
              <a:t> / </a:t>
            </a:r>
            <a:r>
              <a:rPr lang="es-ES" dirty="0" err="1"/>
              <a:t>you</a:t>
            </a:r>
            <a:r>
              <a:rPr lang="es-ES" dirty="0"/>
              <a:t> </a:t>
            </a:r>
            <a:r>
              <a:rPr lang="es-ES" dirty="0" err="1"/>
              <a:t>have</a:t>
            </a:r>
            <a:r>
              <a:rPr lang="es-ES" dirty="0"/>
              <a:t> </a:t>
            </a:r>
            <a:r>
              <a:rPr lang="es-ES" dirty="0" err="1"/>
              <a:t>many</a:t>
            </a:r>
            <a:r>
              <a:rPr lang="es-ES" dirty="0"/>
              <a:t> more</a:t>
            </a:r>
          </a:p>
          <a:p>
            <a:r>
              <a:rPr lang="es-ES" dirty="0" err="1"/>
              <a:t>IoT</a:t>
            </a:r>
            <a:r>
              <a:rPr lang="es-ES" dirty="0"/>
              <a:t> </a:t>
            </a:r>
            <a:r>
              <a:rPr lang="es-ES" dirty="0" err="1"/>
              <a:t>sensors</a:t>
            </a:r>
            <a:r>
              <a:rPr lang="es-ES" dirty="0"/>
              <a:t>, Network, AI, Big Data, Robots, </a:t>
            </a:r>
            <a:r>
              <a:rPr lang="es-ES" dirty="0" err="1"/>
              <a:t>Macjine</a:t>
            </a:r>
            <a:r>
              <a:rPr lang="es-ES" dirty="0"/>
              <a:t> </a:t>
            </a:r>
            <a:r>
              <a:rPr lang="es-ES" dirty="0" err="1"/>
              <a:t>vision</a:t>
            </a:r>
            <a:endParaRPr lang="es-ES" dirty="0"/>
          </a:p>
        </p:txBody>
      </p:sp>
      <p:sp>
        <p:nvSpPr>
          <p:cNvPr id="4" name="Marcador de número de diapositiva 3"/>
          <p:cNvSpPr>
            <a:spLocks noGrp="1"/>
          </p:cNvSpPr>
          <p:nvPr>
            <p:ph type="sldNum" sz="quarter" idx="5"/>
          </p:nvPr>
        </p:nvSpPr>
        <p:spPr/>
        <p:txBody>
          <a:bodyPr/>
          <a:lstStyle/>
          <a:p>
            <a:fld id="{B7B39C61-0185-481D-BB59-D978398C7995}" type="slidenum">
              <a:rPr lang="es-ES" smtClean="0"/>
              <a:t>20</a:t>
            </a:fld>
            <a:endParaRPr lang="es-ES"/>
          </a:p>
        </p:txBody>
      </p:sp>
    </p:spTree>
    <p:extLst>
      <p:ext uri="{BB962C8B-B14F-4D97-AF65-F5344CB8AC3E}">
        <p14:creationId xmlns:p14="http://schemas.microsoft.com/office/powerpoint/2010/main" val="1912668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 </a:t>
            </a:r>
            <a:r>
              <a:rPr lang="es-ES" dirty="0" err="1"/>
              <a:t>made</a:t>
            </a:r>
            <a:r>
              <a:rPr lang="es-ES" dirty="0"/>
              <a:t> </a:t>
            </a:r>
            <a:r>
              <a:rPr lang="es-ES" dirty="0" err="1"/>
              <a:t>because</a:t>
            </a:r>
            <a:r>
              <a:rPr lang="es-ES" dirty="0"/>
              <a:t> I </a:t>
            </a:r>
            <a:r>
              <a:rPr lang="es-ES" dirty="0" err="1"/>
              <a:t>couldnt</a:t>
            </a:r>
            <a:r>
              <a:rPr lang="es-ES" dirty="0"/>
              <a:t> </a:t>
            </a:r>
            <a:r>
              <a:rPr lang="es-ES" dirty="0" err="1"/>
              <a:t>find</a:t>
            </a:r>
            <a:r>
              <a:rPr lang="es-ES" dirty="0"/>
              <a:t> </a:t>
            </a:r>
            <a:r>
              <a:rPr lang="es-ES" dirty="0" err="1"/>
              <a:t>one</a:t>
            </a:r>
            <a:r>
              <a:rPr lang="es-ES" dirty="0"/>
              <a:t> </a:t>
            </a:r>
            <a:r>
              <a:rPr lang="es-ES" dirty="0" err="1"/>
              <a:t>that</a:t>
            </a:r>
            <a:r>
              <a:rPr lang="es-ES" dirty="0"/>
              <a:t> </a:t>
            </a:r>
            <a:r>
              <a:rPr lang="es-ES" dirty="0" err="1"/>
              <a:t>would</a:t>
            </a:r>
            <a:r>
              <a:rPr lang="es-ES" dirty="0"/>
              <a:t> </a:t>
            </a:r>
            <a:r>
              <a:rPr lang="es-ES" dirty="0" err="1"/>
              <a:t>satisfy</a:t>
            </a:r>
            <a:r>
              <a:rPr lang="es-ES" dirty="0"/>
              <a:t> me </a:t>
            </a:r>
            <a:r>
              <a:rPr lang="es-ES" dirty="0" err="1"/>
              <a:t>fully</a:t>
            </a:r>
            <a:endParaRPr lang="es-ES" dirty="0"/>
          </a:p>
          <a:p>
            <a:r>
              <a:rPr lang="es-ES" dirty="0"/>
              <a:t>Sales/Marketing/</a:t>
            </a:r>
            <a:r>
              <a:rPr lang="es-ES" dirty="0" err="1"/>
              <a:t>Intermediary</a:t>
            </a:r>
            <a:r>
              <a:rPr lang="es-ES" dirty="0"/>
              <a:t> can </a:t>
            </a:r>
            <a:r>
              <a:rPr lang="es-ES" dirty="0" err="1"/>
              <a:t>intervene</a:t>
            </a:r>
            <a:r>
              <a:rPr lang="es-ES" dirty="0"/>
              <a:t> </a:t>
            </a:r>
            <a:r>
              <a:rPr lang="es-ES" dirty="0" err="1"/>
              <a:t>each</a:t>
            </a:r>
            <a:r>
              <a:rPr lang="es-ES" dirty="0"/>
              <a:t> time </a:t>
            </a:r>
            <a:r>
              <a:rPr lang="es-ES" dirty="0" err="1"/>
              <a:t>one</a:t>
            </a:r>
            <a:r>
              <a:rPr lang="es-ES" dirty="0"/>
              <a:t> more </a:t>
            </a:r>
            <a:r>
              <a:rPr lang="es-ES" dirty="0" err="1"/>
              <a:t>than</a:t>
            </a:r>
            <a:r>
              <a:rPr lang="es-ES" dirty="0"/>
              <a:t> </a:t>
            </a:r>
            <a:r>
              <a:rPr lang="es-ES" dirty="0" err="1"/>
              <a:t>one</a:t>
            </a:r>
            <a:r>
              <a:rPr lang="es-ES" dirty="0"/>
              <a:t> </a:t>
            </a:r>
            <a:r>
              <a:rPr lang="es-ES" dirty="0" err="1"/>
              <a:t>company</a:t>
            </a:r>
            <a:r>
              <a:rPr lang="es-ES" dirty="0"/>
              <a:t> </a:t>
            </a:r>
            <a:r>
              <a:rPr lang="es-ES" dirty="0" err="1"/>
              <a:t>is</a:t>
            </a:r>
            <a:r>
              <a:rPr lang="es-ES" dirty="0"/>
              <a:t> </a:t>
            </a:r>
            <a:r>
              <a:rPr lang="es-ES" dirty="0" err="1"/>
              <a:t>imovlved</a:t>
            </a:r>
            <a:endParaRPr lang="es-ES" dirty="0"/>
          </a:p>
        </p:txBody>
      </p:sp>
      <p:sp>
        <p:nvSpPr>
          <p:cNvPr id="4" name="Marcador de número de diapositiva 3"/>
          <p:cNvSpPr>
            <a:spLocks noGrp="1"/>
          </p:cNvSpPr>
          <p:nvPr>
            <p:ph type="sldNum" sz="quarter" idx="5"/>
          </p:nvPr>
        </p:nvSpPr>
        <p:spPr/>
        <p:txBody>
          <a:bodyPr/>
          <a:lstStyle/>
          <a:p>
            <a:fld id="{B7B39C61-0185-481D-BB59-D978398C7995}" type="slidenum">
              <a:rPr lang="es-ES" smtClean="0"/>
              <a:t>22</a:t>
            </a:fld>
            <a:endParaRPr lang="es-ES"/>
          </a:p>
        </p:txBody>
      </p:sp>
    </p:spTree>
    <p:extLst>
      <p:ext uri="{BB962C8B-B14F-4D97-AF65-F5344CB8AC3E}">
        <p14:creationId xmlns:p14="http://schemas.microsoft.com/office/powerpoint/2010/main" val="4087581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B39C61-0185-481D-BB59-D978398C7995}" type="slidenum">
              <a:rPr lang="es-ES" smtClean="0"/>
              <a:t>25</a:t>
            </a:fld>
            <a:endParaRPr lang="es-ES"/>
          </a:p>
        </p:txBody>
      </p:sp>
    </p:spTree>
    <p:extLst>
      <p:ext uri="{BB962C8B-B14F-4D97-AF65-F5344CB8AC3E}">
        <p14:creationId xmlns:p14="http://schemas.microsoft.com/office/powerpoint/2010/main" val="4028917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4 </a:t>
            </a:r>
            <a:r>
              <a:rPr lang="es-ES" dirty="0" err="1"/>
              <a:t>things</a:t>
            </a:r>
            <a:r>
              <a:rPr lang="es-ES" dirty="0"/>
              <a:t> </a:t>
            </a:r>
            <a:r>
              <a:rPr lang="es-ES" dirty="0" err="1"/>
              <a:t>to</a:t>
            </a:r>
            <a:r>
              <a:rPr lang="es-ES" dirty="0"/>
              <a:t> </a:t>
            </a:r>
            <a:r>
              <a:rPr lang="es-ES" dirty="0" err="1"/>
              <a:t>take</a:t>
            </a:r>
            <a:r>
              <a:rPr lang="es-ES" dirty="0"/>
              <a:t> </a:t>
            </a:r>
            <a:r>
              <a:rPr lang="es-ES" dirty="0" err="1"/>
              <a:t>into</a:t>
            </a:r>
            <a:r>
              <a:rPr lang="es-ES" dirty="0"/>
              <a:t> </a:t>
            </a:r>
            <a:r>
              <a:rPr lang="es-ES" dirty="0" err="1"/>
              <a:t>acount</a:t>
            </a:r>
            <a:r>
              <a:rPr lang="es-ES" dirty="0"/>
              <a:t> </a:t>
            </a:r>
            <a:r>
              <a:rPr lang="es-ES" dirty="0" err="1"/>
              <a:t>when</a:t>
            </a:r>
            <a:r>
              <a:rPr lang="es-ES" dirty="0"/>
              <a:t> </a:t>
            </a:r>
            <a:r>
              <a:rPr lang="es-ES" dirty="0" err="1"/>
              <a:t>you</a:t>
            </a:r>
            <a:r>
              <a:rPr lang="es-ES" dirty="0"/>
              <a:t> </a:t>
            </a:r>
            <a:r>
              <a:rPr lang="es-ES" dirty="0" err="1"/>
              <a:t>design</a:t>
            </a:r>
            <a:r>
              <a:rPr lang="es-ES" dirty="0"/>
              <a:t> a </a:t>
            </a:r>
            <a:r>
              <a:rPr lang="es-ES" dirty="0" err="1"/>
              <a:t>system</a:t>
            </a:r>
            <a:r>
              <a:rPr lang="es-ES" dirty="0"/>
              <a:t> </a:t>
            </a:r>
          </a:p>
          <a:p>
            <a:r>
              <a:rPr lang="es-ES" dirty="0"/>
              <a:t>- </a:t>
            </a:r>
            <a:r>
              <a:rPr lang="es-ES" dirty="0" err="1"/>
              <a:t>energy</a:t>
            </a:r>
            <a:r>
              <a:rPr lang="es-ES" dirty="0"/>
              <a:t> – </a:t>
            </a:r>
            <a:r>
              <a:rPr lang="es-ES" dirty="0" err="1"/>
              <a:t>how</a:t>
            </a:r>
            <a:r>
              <a:rPr lang="es-ES" dirty="0"/>
              <a:t> </a:t>
            </a:r>
            <a:r>
              <a:rPr lang="es-ES" dirty="0" err="1"/>
              <a:t>the</a:t>
            </a:r>
            <a:r>
              <a:rPr lang="es-ES" dirty="0"/>
              <a:t> </a:t>
            </a:r>
            <a:r>
              <a:rPr lang="es-ES" dirty="0" err="1"/>
              <a:t>devices</a:t>
            </a:r>
            <a:r>
              <a:rPr lang="es-ES" dirty="0"/>
              <a:t> </a:t>
            </a:r>
            <a:r>
              <a:rPr lang="es-ES" dirty="0" err="1"/>
              <a:t>will</a:t>
            </a:r>
            <a:r>
              <a:rPr lang="es-ES" dirty="0"/>
              <a:t> be </a:t>
            </a:r>
            <a:r>
              <a:rPr lang="es-ES" dirty="0" err="1"/>
              <a:t>powered</a:t>
            </a:r>
            <a:r>
              <a:rPr lang="es-ES" dirty="0"/>
              <a:t>, </a:t>
            </a:r>
            <a:r>
              <a:rPr lang="es-ES" dirty="0" err="1"/>
              <a:t>what</a:t>
            </a:r>
            <a:r>
              <a:rPr lang="es-ES" dirty="0"/>
              <a:t> </a:t>
            </a:r>
            <a:r>
              <a:rPr lang="es-ES" dirty="0" err="1"/>
              <a:t>is</a:t>
            </a:r>
            <a:r>
              <a:rPr lang="es-ES" dirty="0"/>
              <a:t> </a:t>
            </a:r>
            <a:r>
              <a:rPr lang="es-ES" dirty="0" err="1"/>
              <a:t>the</a:t>
            </a:r>
            <a:r>
              <a:rPr lang="es-ES" dirty="0"/>
              <a:t> voltaje, </a:t>
            </a:r>
            <a:r>
              <a:rPr lang="es-ES" dirty="0" err="1"/>
              <a:t>will</a:t>
            </a:r>
            <a:r>
              <a:rPr lang="es-ES" dirty="0"/>
              <a:t> I </a:t>
            </a:r>
            <a:r>
              <a:rPr lang="es-ES" dirty="0" err="1"/>
              <a:t>have</a:t>
            </a:r>
            <a:r>
              <a:rPr lang="es-ES" dirty="0"/>
              <a:t> </a:t>
            </a:r>
            <a:r>
              <a:rPr lang="es-ES" dirty="0" err="1"/>
              <a:t>enough</a:t>
            </a:r>
            <a:r>
              <a:rPr lang="es-ES" dirty="0"/>
              <a:t> </a:t>
            </a:r>
            <a:r>
              <a:rPr lang="es-ES" dirty="0" err="1"/>
              <a:t>power,etc</a:t>
            </a:r>
            <a:r>
              <a:rPr lang="es-ES" dirty="0"/>
              <a:t>.</a:t>
            </a:r>
          </a:p>
          <a:p>
            <a:r>
              <a:rPr lang="es-ES" dirty="0"/>
              <a:t>-</a:t>
            </a:r>
            <a:r>
              <a:rPr lang="es-ES" dirty="0" err="1"/>
              <a:t>connecity</a:t>
            </a:r>
            <a:r>
              <a:rPr lang="es-ES" dirty="0"/>
              <a:t> – </a:t>
            </a:r>
            <a:r>
              <a:rPr lang="es-ES" dirty="0" err="1"/>
              <a:t>how</a:t>
            </a:r>
            <a:r>
              <a:rPr lang="es-ES" dirty="0"/>
              <a:t> </a:t>
            </a:r>
            <a:r>
              <a:rPr lang="es-ES" dirty="0" err="1"/>
              <a:t>will</a:t>
            </a:r>
            <a:r>
              <a:rPr lang="es-ES" dirty="0"/>
              <a:t> </a:t>
            </a:r>
            <a:r>
              <a:rPr lang="es-ES" dirty="0" err="1"/>
              <a:t>the</a:t>
            </a:r>
            <a:r>
              <a:rPr lang="es-ES" dirty="0"/>
              <a:t> </a:t>
            </a:r>
            <a:r>
              <a:rPr lang="es-ES" dirty="0" err="1"/>
              <a:t>device</a:t>
            </a:r>
            <a:r>
              <a:rPr lang="es-ES" dirty="0"/>
              <a:t> be </a:t>
            </a:r>
            <a:r>
              <a:rPr lang="es-ES" dirty="0" err="1"/>
              <a:t>controled</a:t>
            </a:r>
            <a:r>
              <a:rPr lang="es-ES" dirty="0"/>
              <a:t> / </a:t>
            </a:r>
            <a:r>
              <a:rPr lang="es-ES" dirty="0" err="1"/>
              <a:t>contected</a:t>
            </a:r>
            <a:r>
              <a:rPr lang="es-ES" dirty="0"/>
              <a:t> – VPN, Wifi/4g, </a:t>
            </a:r>
            <a:r>
              <a:rPr lang="es-ES" dirty="0" err="1"/>
              <a:t>Range</a:t>
            </a:r>
            <a:r>
              <a:rPr lang="es-ES" dirty="0"/>
              <a:t>, etc.</a:t>
            </a:r>
          </a:p>
          <a:p>
            <a:r>
              <a:rPr lang="es-ES" dirty="0"/>
              <a:t>. Computing : </a:t>
            </a:r>
            <a:r>
              <a:rPr lang="es-ES" dirty="0" err="1"/>
              <a:t>Where</a:t>
            </a:r>
            <a:r>
              <a:rPr lang="es-ES" dirty="0"/>
              <a:t> </a:t>
            </a:r>
            <a:r>
              <a:rPr lang="es-ES" dirty="0" err="1"/>
              <a:t>will</a:t>
            </a:r>
            <a:r>
              <a:rPr lang="es-ES" dirty="0"/>
              <a:t> </a:t>
            </a:r>
            <a:r>
              <a:rPr lang="es-ES" dirty="0" err="1"/>
              <a:t>the</a:t>
            </a:r>
            <a:r>
              <a:rPr lang="es-ES" dirty="0"/>
              <a:t> </a:t>
            </a:r>
          </a:p>
          <a:p>
            <a:r>
              <a:rPr lang="es-ES" dirty="0"/>
              <a:t>- Storage – </a:t>
            </a:r>
            <a:r>
              <a:rPr lang="es-ES" dirty="0" err="1"/>
              <a:t>where</a:t>
            </a:r>
            <a:r>
              <a:rPr lang="es-ES" dirty="0"/>
              <a:t> </a:t>
            </a:r>
            <a:r>
              <a:rPr lang="es-ES" dirty="0" err="1"/>
              <a:t>will</a:t>
            </a:r>
            <a:r>
              <a:rPr lang="es-ES" dirty="0"/>
              <a:t> </a:t>
            </a:r>
            <a:r>
              <a:rPr lang="es-ES" dirty="0" err="1"/>
              <a:t>the</a:t>
            </a:r>
            <a:r>
              <a:rPr lang="es-ES" dirty="0"/>
              <a:t> </a:t>
            </a:r>
            <a:r>
              <a:rPr lang="es-ES" dirty="0" err="1"/>
              <a:t>information</a:t>
            </a:r>
            <a:r>
              <a:rPr lang="es-ES" dirty="0"/>
              <a:t> be </a:t>
            </a:r>
            <a:r>
              <a:rPr lang="es-ES" dirty="0" err="1"/>
              <a:t>stoerd</a:t>
            </a:r>
            <a:r>
              <a:rPr lang="es-ES" dirty="0"/>
              <a:t> – for </a:t>
            </a:r>
            <a:r>
              <a:rPr lang="es-ES" dirty="0" err="1"/>
              <a:t>example</a:t>
            </a:r>
            <a:r>
              <a:rPr lang="es-ES" dirty="0"/>
              <a:t> </a:t>
            </a:r>
            <a:r>
              <a:rPr lang="es-ES" dirty="0" err="1"/>
              <a:t>pictures</a:t>
            </a:r>
            <a:endParaRPr lang="es-ES" dirty="0"/>
          </a:p>
        </p:txBody>
      </p:sp>
      <p:sp>
        <p:nvSpPr>
          <p:cNvPr id="4" name="Marcador de número de diapositiva 3"/>
          <p:cNvSpPr>
            <a:spLocks noGrp="1"/>
          </p:cNvSpPr>
          <p:nvPr>
            <p:ph type="sldNum" sz="quarter" idx="5"/>
          </p:nvPr>
        </p:nvSpPr>
        <p:spPr/>
        <p:txBody>
          <a:bodyPr/>
          <a:lstStyle/>
          <a:p>
            <a:fld id="{B7B39C61-0185-481D-BB59-D978398C7995}" type="slidenum">
              <a:rPr lang="es-ES" smtClean="0"/>
              <a:t>26</a:t>
            </a:fld>
            <a:endParaRPr lang="es-ES"/>
          </a:p>
        </p:txBody>
      </p:sp>
    </p:spTree>
    <p:extLst>
      <p:ext uri="{BB962C8B-B14F-4D97-AF65-F5344CB8AC3E}">
        <p14:creationId xmlns:p14="http://schemas.microsoft.com/office/powerpoint/2010/main" val="188877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 </a:t>
            </a:r>
            <a:r>
              <a:rPr lang="es-ES" dirty="0" err="1"/>
              <a:t>don´t</a:t>
            </a:r>
            <a:r>
              <a:rPr lang="es-ES" dirty="0"/>
              <a:t> </a:t>
            </a:r>
            <a:r>
              <a:rPr lang="es-ES" dirty="0" err="1"/>
              <a:t>know</a:t>
            </a:r>
            <a:r>
              <a:rPr lang="es-ES" dirty="0"/>
              <a:t> </a:t>
            </a:r>
            <a:r>
              <a:rPr lang="es-ES" dirty="0" err="1"/>
              <a:t>about</a:t>
            </a:r>
            <a:r>
              <a:rPr lang="es-ES" dirty="0"/>
              <a:t> </a:t>
            </a:r>
            <a:r>
              <a:rPr lang="es-ES" dirty="0" err="1"/>
              <a:t>you</a:t>
            </a:r>
            <a:r>
              <a:rPr lang="es-ES" dirty="0"/>
              <a:t> </a:t>
            </a:r>
            <a:r>
              <a:rPr lang="es-ES" dirty="0" err="1"/>
              <a:t>but</a:t>
            </a:r>
            <a:r>
              <a:rPr lang="es-ES" dirty="0"/>
              <a:t> I am </a:t>
            </a:r>
            <a:r>
              <a:rPr lang="es-ES" dirty="0" err="1"/>
              <a:t>strugguling</a:t>
            </a:r>
            <a:r>
              <a:rPr lang="es-ES" dirty="0"/>
              <a:t> </a:t>
            </a:r>
            <a:r>
              <a:rPr lang="es-ES" dirty="0" err="1"/>
              <a:t>to</a:t>
            </a:r>
            <a:r>
              <a:rPr lang="es-ES" dirty="0"/>
              <a:t> </a:t>
            </a:r>
            <a:r>
              <a:rPr lang="es-ES" dirty="0" err="1"/>
              <a:t>find</a:t>
            </a:r>
            <a:r>
              <a:rPr lang="es-ES" dirty="0"/>
              <a:t> a </a:t>
            </a:r>
            <a:r>
              <a:rPr lang="es-ES" dirty="0" err="1"/>
              <a:t>comon</a:t>
            </a:r>
            <a:r>
              <a:rPr lang="es-ES" dirty="0"/>
              <a:t> </a:t>
            </a:r>
            <a:r>
              <a:rPr lang="es-ES" dirty="0" err="1"/>
              <a:t>definition</a:t>
            </a:r>
            <a:r>
              <a:rPr lang="es-ES" dirty="0"/>
              <a:t> in </a:t>
            </a:r>
            <a:r>
              <a:rPr lang="es-ES" dirty="0" err="1"/>
              <a:t>tech</a:t>
            </a:r>
            <a:r>
              <a:rPr lang="es-ES" dirty="0"/>
              <a:t> </a:t>
            </a:r>
            <a:r>
              <a:rPr lang="es-ES" dirty="0" err="1"/>
              <a:t>nowadays</a:t>
            </a:r>
            <a:r>
              <a:rPr lang="es-ES" dirty="0"/>
              <a:t>, AI, </a:t>
            </a:r>
            <a:r>
              <a:rPr lang="es-ES" dirty="0" err="1"/>
              <a:t>IoT</a:t>
            </a:r>
            <a:r>
              <a:rPr lang="es-ES" dirty="0"/>
              <a:t>, Cripto, NFT,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2124"/>
                </a:solidFill>
                <a:effectLst/>
                <a:highlight>
                  <a:srgbClr val="FFFF00"/>
                </a:highlight>
                <a:latin typeface="+mj-lt"/>
              </a:rPr>
              <a:t>IoT does it have to be connected to the internet</a:t>
            </a:r>
            <a:endParaRPr lang="es-ES" dirty="0">
              <a:highlight>
                <a:srgbClr val="FFFF00"/>
              </a:highlight>
            </a:endParaRPr>
          </a:p>
          <a:p>
            <a:endParaRPr lang="es-ES" dirty="0"/>
          </a:p>
        </p:txBody>
      </p:sp>
      <p:sp>
        <p:nvSpPr>
          <p:cNvPr id="4" name="Marcador de número de diapositiva 3"/>
          <p:cNvSpPr>
            <a:spLocks noGrp="1"/>
          </p:cNvSpPr>
          <p:nvPr>
            <p:ph type="sldNum" sz="quarter" idx="5"/>
          </p:nvPr>
        </p:nvSpPr>
        <p:spPr/>
        <p:txBody>
          <a:bodyPr/>
          <a:lstStyle/>
          <a:p>
            <a:fld id="{B7B39C61-0185-481D-BB59-D978398C7995}" type="slidenum">
              <a:rPr lang="es-ES" smtClean="0"/>
              <a:t>5</a:t>
            </a:fld>
            <a:endParaRPr lang="es-ES"/>
          </a:p>
        </p:txBody>
      </p:sp>
    </p:spTree>
    <p:extLst>
      <p:ext uri="{BB962C8B-B14F-4D97-AF65-F5344CB8AC3E}">
        <p14:creationId xmlns:p14="http://schemas.microsoft.com/office/powerpoint/2010/main" val="167847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Most</a:t>
            </a:r>
            <a:r>
              <a:rPr lang="es-ES" dirty="0"/>
              <a:t> </a:t>
            </a:r>
            <a:r>
              <a:rPr lang="es-ES" dirty="0" err="1"/>
              <a:t>of</a:t>
            </a:r>
            <a:r>
              <a:rPr lang="es-ES" dirty="0"/>
              <a:t> </a:t>
            </a:r>
            <a:r>
              <a:rPr lang="es-ES" dirty="0" err="1"/>
              <a:t>Iot</a:t>
            </a:r>
            <a:r>
              <a:rPr lang="es-ES" dirty="0"/>
              <a:t> </a:t>
            </a:r>
            <a:r>
              <a:rPr lang="es-ES" dirty="0" err="1"/>
              <a:t>object</a:t>
            </a:r>
            <a:r>
              <a:rPr lang="es-ES" dirty="0"/>
              <a:t> Works </a:t>
            </a:r>
            <a:r>
              <a:rPr lang="es-ES" dirty="0" err="1"/>
              <a:t>like</a:t>
            </a:r>
            <a:r>
              <a:rPr lang="es-ES" dirty="0"/>
              <a:t> </a:t>
            </a:r>
            <a:r>
              <a:rPr lang="es-ES" dirty="0" err="1"/>
              <a:t>that</a:t>
            </a:r>
            <a:endParaRPr lang="es-ES" dirty="0"/>
          </a:p>
          <a:p>
            <a:r>
              <a:rPr lang="es-ES" dirty="0" err="1"/>
              <a:t>Some</a:t>
            </a:r>
            <a:r>
              <a:rPr lang="es-ES" dirty="0"/>
              <a:t> APP </a:t>
            </a:r>
            <a:r>
              <a:rPr lang="es-ES" dirty="0" err="1"/>
              <a:t>scan</a:t>
            </a:r>
            <a:r>
              <a:rPr lang="es-ES" dirty="0"/>
              <a:t> be </a:t>
            </a:r>
            <a:r>
              <a:rPr lang="es-ES" dirty="0" err="1"/>
              <a:t>used</a:t>
            </a:r>
            <a:r>
              <a:rPr lang="es-ES" dirty="0"/>
              <a:t> </a:t>
            </a:r>
            <a:r>
              <a:rPr lang="es-ES" dirty="0" err="1"/>
              <a:t>with</a:t>
            </a:r>
            <a:r>
              <a:rPr lang="es-ES" dirty="0"/>
              <a:t> multi </a:t>
            </a:r>
            <a:r>
              <a:rPr lang="es-ES" dirty="0" err="1"/>
              <a:t>manufaturers</a:t>
            </a:r>
            <a:endParaRPr lang="es-ES" dirty="0"/>
          </a:p>
        </p:txBody>
      </p:sp>
      <p:sp>
        <p:nvSpPr>
          <p:cNvPr id="4" name="Marcador de número de diapositiva 3"/>
          <p:cNvSpPr>
            <a:spLocks noGrp="1"/>
          </p:cNvSpPr>
          <p:nvPr>
            <p:ph type="sldNum" sz="quarter" idx="5"/>
          </p:nvPr>
        </p:nvSpPr>
        <p:spPr/>
        <p:txBody>
          <a:bodyPr/>
          <a:lstStyle/>
          <a:p>
            <a:fld id="{B7B39C61-0185-481D-BB59-D978398C7995}" type="slidenum">
              <a:rPr lang="es-ES" smtClean="0"/>
              <a:t>6</a:t>
            </a:fld>
            <a:endParaRPr lang="es-ES"/>
          </a:p>
        </p:txBody>
      </p:sp>
    </p:spTree>
    <p:extLst>
      <p:ext uri="{BB962C8B-B14F-4D97-AF65-F5344CB8AC3E}">
        <p14:creationId xmlns:p14="http://schemas.microsoft.com/office/powerpoint/2010/main" val="115007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Inteligence</a:t>
            </a:r>
            <a:r>
              <a:rPr lang="es-ES" dirty="0"/>
              <a:t> – </a:t>
            </a:r>
            <a:r>
              <a:rPr lang="es-ES" dirty="0" err="1"/>
              <a:t>it’s</a:t>
            </a:r>
            <a:r>
              <a:rPr lang="es-ES" dirty="0"/>
              <a:t> </a:t>
            </a:r>
            <a:r>
              <a:rPr lang="es-ES" dirty="0" err="1"/>
              <a:t>why</a:t>
            </a:r>
            <a:r>
              <a:rPr lang="es-ES" dirty="0"/>
              <a:t> </a:t>
            </a:r>
            <a:r>
              <a:rPr lang="es-ES" dirty="0" err="1"/>
              <a:t>they</a:t>
            </a:r>
            <a:r>
              <a:rPr lang="es-ES" dirty="0"/>
              <a:t> are </a:t>
            </a:r>
            <a:r>
              <a:rPr lang="es-ES" dirty="0" err="1"/>
              <a:t>called</a:t>
            </a:r>
            <a:r>
              <a:rPr lang="es-ES" dirty="0"/>
              <a:t> </a:t>
            </a:r>
            <a:r>
              <a:rPr lang="es-ES" dirty="0" err="1"/>
              <a:t>smart</a:t>
            </a:r>
            <a:endParaRPr lang="es-ES" dirty="0"/>
          </a:p>
        </p:txBody>
      </p:sp>
      <p:sp>
        <p:nvSpPr>
          <p:cNvPr id="4" name="Marcador de número de diapositiva 3"/>
          <p:cNvSpPr>
            <a:spLocks noGrp="1"/>
          </p:cNvSpPr>
          <p:nvPr>
            <p:ph type="sldNum" sz="quarter" idx="5"/>
          </p:nvPr>
        </p:nvSpPr>
        <p:spPr/>
        <p:txBody>
          <a:bodyPr/>
          <a:lstStyle/>
          <a:p>
            <a:fld id="{B7B39C61-0185-481D-BB59-D978398C7995}" type="slidenum">
              <a:rPr lang="es-ES" smtClean="0"/>
              <a:t>7</a:t>
            </a:fld>
            <a:endParaRPr lang="es-ES"/>
          </a:p>
        </p:txBody>
      </p:sp>
    </p:spTree>
    <p:extLst>
      <p:ext uri="{BB962C8B-B14F-4D97-AF65-F5344CB8AC3E}">
        <p14:creationId xmlns:p14="http://schemas.microsoft.com/office/powerpoint/2010/main" val="91743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Surpise</a:t>
            </a:r>
            <a:r>
              <a:rPr lang="es-ES" dirty="0"/>
              <a:t> me</a:t>
            </a:r>
          </a:p>
          <a:p>
            <a:r>
              <a:rPr lang="es-ES" dirty="0"/>
              <a:t>Smart </a:t>
            </a:r>
            <a:r>
              <a:rPr lang="es-ES" dirty="0" err="1"/>
              <a:t>watch</a:t>
            </a:r>
            <a:r>
              <a:rPr lang="es-ES" dirty="0"/>
              <a:t> etc.?</a:t>
            </a:r>
          </a:p>
          <a:p>
            <a:r>
              <a:rPr lang="es-ES" dirty="0" err="1"/>
              <a:t>The</a:t>
            </a:r>
            <a:r>
              <a:rPr lang="es-ES" dirty="0"/>
              <a:t> </a:t>
            </a:r>
            <a:r>
              <a:rPr lang="es-ES" dirty="0" err="1"/>
              <a:t>silent</a:t>
            </a:r>
            <a:r>
              <a:rPr lang="es-ES" dirty="0"/>
              <a:t> </a:t>
            </a:r>
            <a:r>
              <a:rPr lang="es-ES" dirty="0" err="1"/>
              <a:t>revolution</a:t>
            </a:r>
            <a:r>
              <a:rPr lang="es-ES" dirty="0"/>
              <a:t> – </a:t>
            </a:r>
            <a:r>
              <a:rPr lang="es-ES" dirty="0" err="1"/>
              <a:t>iot</a:t>
            </a:r>
            <a:r>
              <a:rPr lang="es-ES" dirty="0"/>
              <a:t> </a:t>
            </a:r>
            <a:r>
              <a:rPr lang="es-ES" dirty="0" err="1"/>
              <a:t>is</a:t>
            </a:r>
            <a:r>
              <a:rPr lang="es-ES" dirty="0"/>
              <a:t> </a:t>
            </a:r>
            <a:r>
              <a:rPr lang="es-ES" dirty="0" err="1"/>
              <a:t>everywhere</a:t>
            </a:r>
            <a:r>
              <a:rPr lang="es-ES" dirty="0"/>
              <a:t> and </a:t>
            </a:r>
            <a:r>
              <a:rPr lang="es-ES" dirty="0" err="1"/>
              <a:t>did</a:t>
            </a:r>
            <a:r>
              <a:rPr lang="es-ES" dirty="0"/>
              <a:t> </a:t>
            </a:r>
            <a:r>
              <a:rPr lang="es-ES" dirty="0" err="1"/>
              <a:t>we</a:t>
            </a:r>
            <a:r>
              <a:rPr lang="es-ES" dirty="0"/>
              <a:t> </a:t>
            </a:r>
            <a:r>
              <a:rPr lang="es-ES" dirty="0" err="1"/>
              <a:t>even</a:t>
            </a:r>
            <a:r>
              <a:rPr lang="es-ES" dirty="0"/>
              <a:t> </a:t>
            </a:r>
            <a:r>
              <a:rPr lang="es-ES" dirty="0" err="1"/>
              <a:t>realise</a:t>
            </a:r>
            <a:endParaRPr lang="es-ES" dirty="0"/>
          </a:p>
        </p:txBody>
      </p:sp>
      <p:sp>
        <p:nvSpPr>
          <p:cNvPr id="4" name="Marcador de número de diapositiva 3"/>
          <p:cNvSpPr>
            <a:spLocks noGrp="1"/>
          </p:cNvSpPr>
          <p:nvPr>
            <p:ph type="sldNum" sz="quarter" idx="5"/>
          </p:nvPr>
        </p:nvSpPr>
        <p:spPr/>
        <p:txBody>
          <a:bodyPr/>
          <a:lstStyle/>
          <a:p>
            <a:fld id="{B7B39C61-0185-481D-BB59-D978398C7995}" type="slidenum">
              <a:rPr lang="es-ES" smtClean="0"/>
              <a:t>9</a:t>
            </a:fld>
            <a:endParaRPr lang="es-ES"/>
          </a:p>
        </p:txBody>
      </p:sp>
    </p:spTree>
    <p:extLst>
      <p:ext uri="{BB962C8B-B14F-4D97-AF65-F5344CB8AC3E}">
        <p14:creationId xmlns:p14="http://schemas.microsoft.com/office/powerpoint/2010/main" val="25202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Conectivty</a:t>
            </a:r>
            <a:r>
              <a:rPr lang="es-ES" dirty="0"/>
              <a:t> : </a:t>
            </a:r>
            <a:r>
              <a:rPr lang="es-ES" dirty="0" err="1"/>
              <a:t>Range</a:t>
            </a:r>
            <a:r>
              <a:rPr lang="es-ES" dirty="0"/>
              <a:t> / </a:t>
            </a:r>
            <a:r>
              <a:rPr lang="es-ES" dirty="0" err="1"/>
              <a:t>Broadband</a:t>
            </a:r>
            <a:r>
              <a:rPr lang="es-ES" dirty="0"/>
              <a:t> /</a:t>
            </a:r>
            <a:r>
              <a:rPr lang="es-ES" dirty="0" err="1"/>
              <a:t>energy</a:t>
            </a:r>
            <a:r>
              <a:rPr lang="es-ES" dirty="0"/>
              <a:t> </a:t>
            </a:r>
            <a:r>
              <a:rPr lang="es-ES" dirty="0" err="1"/>
              <a:t>consumption</a:t>
            </a:r>
            <a:r>
              <a:rPr lang="es-ES" dirty="0"/>
              <a:t> / </a:t>
            </a:r>
            <a:r>
              <a:rPr lang="es-ES" dirty="0" err="1"/>
              <a:t>Latency</a:t>
            </a:r>
            <a:r>
              <a:rPr lang="es-ES" dirty="0"/>
              <a:t> / </a:t>
            </a:r>
            <a:r>
              <a:rPr lang="es-ES" dirty="0" err="1"/>
              <a:t>One</a:t>
            </a:r>
            <a:r>
              <a:rPr lang="es-ES" dirty="0"/>
              <a:t> </a:t>
            </a:r>
            <a:r>
              <a:rPr lang="es-ES" dirty="0" err="1"/>
              <a:t>way</a:t>
            </a:r>
            <a:r>
              <a:rPr lang="es-ES" dirty="0"/>
              <a:t> / 2 </a:t>
            </a:r>
            <a:r>
              <a:rPr lang="es-ES" dirty="0" err="1"/>
              <a:t>ways</a:t>
            </a:r>
            <a:r>
              <a:rPr lang="es-ES" dirty="0"/>
              <a:t> / </a:t>
            </a:r>
            <a:r>
              <a:rPr lang="es-ES" dirty="0" err="1"/>
              <a:t>Com</a:t>
            </a:r>
            <a:r>
              <a:rPr lang="es-ES" dirty="0"/>
              <a:t> </a:t>
            </a:r>
            <a:r>
              <a:rPr lang="es-ES" dirty="0" err="1"/>
              <a:t>device</a:t>
            </a:r>
            <a:r>
              <a:rPr lang="es-ES" dirty="0"/>
              <a:t> and </a:t>
            </a:r>
            <a:r>
              <a:rPr lang="es-ES" dirty="0" err="1"/>
              <a:t>telco</a:t>
            </a:r>
            <a:endParaRPr lang="es-ES" dirty="0"/>
          </a:p>
          <a:p>
            <a:r>
              <a:rPr lang="es-ES" dirty="0" err="1"/>
              <a:t>Memory</a:t>
            </a:r>
            <a:r>
              <a:rPr lang="es-ES" dirty="0"/>
              <a:t> : </a:t>
            </a:r>
            <a:r>
              <a:rPr lang="es-ES" dirty="0" err="1"/>
              <a:t>Speed</a:t>
            </a:r>
            <a:r>
              <a:rPr lang="es-ES" dirty="0"/>
              <a:t> / </a:t>
            </a:r>
            <a:r>
              <a:rPr lang="es-ES" dirty="0" err="1"/>
              <a:t>Permanent</a:t>
            </a:r>
            <a:r>
              <a:rPr lang="es-ES" dirty="0"/>
              <a:t> or  </a:t>
            </a:r>
            <a:r>
              <a:rPr lang="es-ES" dirty="0" err="1"/>
              <a:t>temporary</a:t>
            </a:r>
            <a:r>
              <a:rPr lang="es-ES" dirty="0"/>
              <a:t> (</a:t>
            </a:r>
            <a:r>
              <a:rPr lang="es-ES" dirty="0" err="1"/>
              <a:t>erased</a:t>
            </a:r>
            <a:r>
              <a:rPr lang="es-ES" dirty="0"/>
              <a:t> </a:t>
            </a:r>
            <a:r>
              <a:rPr lang="es-ES" dirty="0" err="1"/>
              <a:t>every</a:t>
            </a:r>
            <a:r>
              <a:rPr lang="es-ES" dirty="0"/>
              <a:t> time </a:t>
            </a:r>
            <a:r>
              <a:rPr lang="es-ES" dirty="0" err="1"/>
              <a:t>power</a:t>
            </a:r>
            <a:r>
              <a:rPr lang="es-ES" dirty="0"/>
              <a:t> </a:t>
            </a:r>
            <a:r>
              <a:rPr lang="es-ES" dirty="0" err="1"/>
              <a:t>does</a:t>
            </a:r>
            <a:r>
              <a:rPr lang="es-ES" dirty="0"/>
              <a:t> off) – </a:t>
            </a:r>
            <a:r>
              <a:rPr lang="es-ES" dirty="0" err="1"/>
              <a:t>to</a:t>
            </a:r>
            <a:r>
              <a:rPr lang="es-ES" dirty="0"/>
              <a:t> store </a:t>
            </a:r>
            <a:r>
              <a:rPr lang="es-ES" dirty="0" err="1"/>
              <a:t>the</a:t>
            </a:r>
            <a:r>
              <a:rPr lang="es-ES" dirty="0"/>
              <a:t> OS, </a:t>
            </a:r>
            <a:r>
              <a:rPr lang="es-ES" dirty="0" err="1"/>
              <a:t>the</a:t>
            </a:r>
            <a:r>
              <a:rPr lang="es-ES" dirty="0"/>
              <a:t> data</a:t>
            </a:r>
          </a:p>
          <a:p>
            <a:r>
              <a:rPr lang="es-ES" dirty="0" err="1"/>
              <a:t>Processor</a:t>
            </a:r>
            <a:r>
              <a:rPr lang="es-ES" dirty="0"/>
              <a:t> / GPU : </a:t>
            </a:r>
            <a:r>
              <a:rPr lang="es-ES" dirty="0" err="1"/>
              <a:t>Calcultation</a:t>
            </a:r>
            <a:r>
              <a:rPr lang="es-ES" dirty="0"/>
              <a:t> </a:t>
            </a:r>
            <a:r>
              <a:rPr lang="es-ES" dirty="0" err="1"/>
              <a:t>power</a:t>
            </a:r>
            <a:r>
              <a:rPr lang="es-ES" dirty="0"/>
              <a:t> / </a:t>
            </a:r>
            <a:r>
              <a:rPr lang="es-ES" dirty="0" err="1"/>
              <a:t>Consumption</a:t>
            </a:r>
            <a:r>
              <a:rPr lang="es-ES" dirty="0"/>
              <a:t> – </a:t>
            </a:r>
            <a:r>
              <a:rPr lang="es-ES" dirty="0" err="1"/>
              <a:t>IoT</a:t>
            </a:r>
            <a:r>
              <a:rPr lang="es-ES" dirty="0"/>
              <a:t> </a:t>
            </a:r>
            <a:r>
              <a:rPr lang="es-ES" dirty="0" err="1"/>
              <a:t>systems</a:t>
            </a:r>
            <a:r>
              <a:rPr lang="es-ES" dirty="0"/>
              <a:t> </a:t>
            </a:r>
            <a:r>
              <a:rPr lang="es-ES" dirty="0" err="1"/>
              <a:t>tend</a:t>
            </a:r>
            <a:r>
              <a:rPr lang="es-ES" dirty="0"/>
              <a:t> </a:t>
            </a:r>
            <a:r>
              <a:rPr lang="es-ES" dirty="0" err="1"/>
              <a:t>to</a:t>
            </a:r>
            <a:r>
              <a:rPr lang="es-ES" dirty="0"/>
              <a:t> be </a:t>
            </a:r>
            <a:r>
              <a:rPr lang="es-ES" dirty="0" err="1"/>
              <a:t>limited</a:t>
            </a:r>
            <a:r>
              <a:rPr lang="es-ES" dirty="0"/>
              <a:t> in </a:t>
            </a:r>
            <a:r>
              <a:rPr lang="es-ES" dirty="0" err="1"/>
              <a:t>calculation</a:t>
            </a:r>
            <a:r>
              <a:rPr lang="es-ES" dirty="0"/>
              <a:t> and </a:t>
            </a:r>
            <a:r>
              <a:rPr lang="es-ES" dirty="0" err="1"/>
              <a:t>this</a:t>
            </a:r>
            <a:r>
              <a:rPr lang="es-ES" dirty="0"/>
              <a:t> can be done in </a:t>
            </a:r>
            <a:r>
              <a:rPr lang="es-ES" dirty="0" err="1"/>
              <a:t>the</a:t>
            </a:r>
            <a:r>
              <a:rPr lang="es-ES" dirty="0"/>
              <a:t> </a:t>
            </a:r>
            <a:r>
              <a:rPr lang="es-ES" dirty="0" err="1"/>
              <a:t>cloud</a:t>
            </a:r>
            <a:r>
              <a:rPr lang="es-ES" dirty="0"/>
              <a:t> </a:t>
            </a:r>
            <a:r>
              <a:rPr lang="es-ES" dirty="0" err="1"/>
              <a:t>but</a:t>
            </a:r>
            <a:r>
              <a:rPr lang="es-ES" dirty="0"/>
              <a:t> be </a:t>
            </a:r>
            <a:r>
              <a:rPr lang="es-ES" dirty="0" err="1"/>
              <a:t>careful</a:t>
            </a:r>
            <a:r>
              <a:rPr lang="es-ES" dirty="0"/>
              <a:t> </a:t>
            </a:r>
            <a:r>
              <a:rPr lang="es-ES" dirty="0" err="1"/>
              <a:t>because</a:t>
            </a:r>
            <a:r>
              <a:rPr lang="es-ES" dirty="0"/>
              <a:t> </a:t>
            </a:r>
            <a:r>
              <a:rPr lang="es-ES" dirty="0" err="1"/>
              <a:t>if</a:t>
            </a:r>
            <a:r>
              <a:rPr lang="es-ES" dirty="0"/>
              <a:t> </a:t>
            </a:r>
            <a:r>
              <a:rPr lang="es-ES" dirty="0" err="1"/>
              <a:t>the</a:t>
            </a:r>
            <a:r>
              <a:rPr lang="es-ES" dirty="0"/>
              <a:t> </a:t>
            </a:r>
            <a:r>
              <a:rPr lang="es-ES" dirty="0" err="1"/>
              <a:t>connection</a:t>
            </a:r>
            <a:r>
              <a:rPr lang="es-ES" dirty="0"/>
              <a:t> </a:t>
            </a:r>
            <a:r>
              <a:rPr lang="es-ES" dirty="0" err="1"/>
              <a:t>fails</a:t>
            </a:r>
            <a:r>
              <a:rPr lang="es-ES" dirty="0"/>
              <a:t>? </a:t>
            </a:r>
            <a:r>
              <a:rPr lang="es-ES" dirty="0" err="1"/>
              <a:t>Need</a:t>
            </a:r>
            <a:r>
              <a:rPr lang="es-ES" dirty="0"/>
              <a:t> </a:t>
            </a:r>
            <a:r>
              <a:rPr lang="es-ES" dirty="0" err="1"/>
              <a:t>some</a:t>
            </a:r>
            <a:r>
              <a:rPr lang="es-ES" dirty="0"/>
              <a:t> </a:t>
            </a:r>
            <a:r>
              <a:rPr lang="es-ES" dirty="0" err="1"/>
              <a:t>automous</a:t>
            </a:r>
            <a:r>
              <a:rPr lang="es-ES" dirty="0"/>
              <a:t> </a:t>
            </a:r>
            <a:r>
              <a:rPr lang="es-ES" dirty="0" err="1"/>
              <a:t>system</a:t>
            </a:r>
            <a:r>
              <a:rPr lang="es-ES" dirty="0"/>
              <a:t>.</a:t>
            </a:r>
          </a:p>
          <a:p>
            <a:r>
              <a:rPr lang="es-ES" dirty="0" err="1"/>
              <a:t>Sensors</a:t>
            </a:r>
            <a:r>
              <a:rPr lang="es-ES" dirty="0"/>
              <a:t> : </a:t>
            </a:r>
            <a:r>
              <a:rPr lang="es-ES" dirty="0" err="1"/>
              <a:t>How</a:t>
            </a:r>
            <a:r>
              <a:rPr lang="es-ES" dirty="0"/>
              <a:t> </a:t>
            </a:r>
            <a:r>
              <a:rPr lang="es-ES" dirty="0" err="1"/>
              <a:t>many</a:t>
            </a:r>
            <a:r>
              <a:rPr lang="es-ES" dirty="0"/>
              <a:t> </a:t>
            </a:r>
            <a:r>
              <a:rPr lang="es-ES" dirty="0" err="1"/>
              <a:t>sensors</a:t>
            </a:r>
            <a:r>
              <a:rPr lang="es-ES" dirty="0"/>
              <a:t> / </a:t>
            </a:r>
            <a:r>
              <a:rPr lang="es-ES" dirty="0" err="1"/>
              <a:t>How</a:t>
            </a:r>
            <a:r>
              <a:rPr lang="es-ES" dirty="0"/>
              <a:t> </a:t>
            </a:r>
            <a:r>
              <a:rPr lang="es-ES" dirty="0" err="1"/>
              <a:t>often</a:t>
            </a:r>
            <a:r>
              <a:rPr lang="es-ES" dirty="0"/>
              <a:t> </a:t>
            </a:r>
            <a:r>
              <a:rPr lang="es-ES" dirty="0" err="1"/>
              <a:t>should</a:t>
            </a:r>
            <a:r>
              <a:rPr lang="es-ES" dirty="0"/>
              <a:t> I </a:t>
            </a:r>
            <a:r>
              <a:rPr lang="es-ES" dirty="0" err="1"/>
              <a:t>measure</a:t>
            </a:r>
            <a:r>
              <a:rPr lang="es-E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EA4D5E"/>
                </a:solidFill>
              </a:rPr>
              <a:t>Cloud platform for extra capabilities: extra calculation power, extra storage, AI models running</a:t>
            </a:r>
            <a:endParaRPr lang="es-ES" dirty="0"/>
          </a:p>
          <a:p>
            <a:r>
              <a:rPr lang="es-ES" dirty="0"/>
              <a:t>Interface </a:t>
            </a:r>
            <a:r>
              <a:rPr lang="es-ES" dirty="0" err="1"/>
              <a:t>to</a:t>
            </a:r>
            <a:r>
              <a:rPr lang="es-ES" dirty="0"/>
              <a:t> </a:t>
            </a:r>
            <a:r>
              <a:rPr lang="es-ES" dirty="0" err="1"/>
              <a:t>visualize</a:t>
            </a:r>
            <a:r>
              <a:rPr lang="es-ES" dirty="0"/>
              <a:t>  or control : </a:t>
            </a:r>
            <a:r>
              <a:rPr lang="es-ES" dirty="0" err="1"/>
              <a:t>IoT</a:t>
            </a:r>
            <a:r>
              <a:rPr lang="es-ES" dirty="0"/>
              <a:t> </a:t>
            </a:r>
            <a:r>
              <a:rPr lang="es-ES" dirty="0" err="1"/>
              <a:t>device</a:t>
            </a:r>
            <a:r>
              <a:rPr lang="es-ES" dirty="0"/>
              <a:t> </a:t>
            </a:r>
            <a:r>
              <a:rPr lang="es-ES" dirty="0" err="1"/>
              <a:t>doesn</a:t>
            </a:r>
            <a:r>
              <a:rPr lang="es-ES" dirty="0"/>
              <a:t> t </a:t>
            </a:r>
            <a:r>
              <a:rPr lang="es-ES" dirty="0" err="1"/>
              <a:t>need</a:t>
            </a:r>
            <a:r>
              <a:rPr lang="es-ES" dirty="0"/>
              <a:t> a </a:t>
            </a:r>
            <a:r>
              <a:rPr lang="es-ES" dirty="0" err="1"/>
              <a:t>screen</a:t>
            </a:r>
            <a:r>
              <a:rPr lang="es-ES" dirty="0"/>
              <a:t> </a:t>
            </a:r>
            <a:r>
              <a:rPr lang="es-ES" dirty="0" err="1"/>
              <a:t>but</a:t>
            </a:r>
            <a:r>
              <a:rPr lang="es-ES" dirty="0"/>
              <a:t> data </a:t>
            </a:r>
            <a:r>
              <a:rPr lang="es-ES" dirty="0" err="1"/>
              <a:t>have</a:t>
            </a:r>
            <a:r>
              <a:rPr lang="es-ES" dirty="0"/>
              <a:t> </a:t>
            </a:r>
            <a:r>
              <a:rPr lang="es-ES" dirty="0" err="1"/>
              <a:t>to</a:t>
            </a:r>
            <a:r>
              <a:rPr lang="es-ES" dirty="0"/>
              <a:t> be </a:t>
            </a:r>
            <a:r>
              <a:rPr lang="es-ES" dirty="0" err="1"/>
              <a:t>seen</a:t>
            </a:r>
            <a:r>
              <a:rPr lang="es-ES" dirty="0"/>
              <a:t> </a:t>
            </a:r>
            <a:r>
              <a:rPr lang="es-ES" dirty="0" err="1"/>
              <a:t>somewhere</a:t>
            </a:r>
            <a:r>
              <a:rPr lang="es-ES" dirty="0"/>
              <a:t>. </a:t>
            </a:r>
            <a:r>
              <a:rPr lang="es-ES" dirty="0" err="1"/>
              <a:t>Important</a:t>
            </a:r>
            <a:r>
              <a:rPr lang="es-ES" dirty="0"/>
              <a:t> </a:t>
            </a:r>
            <a:r>
              <a:rPr lang="es-ES" dirty="0" err="1"/>
              <a:t>function</a:t>
            </a:r>
            <a:r>
              <a:rPr lang="es-ES" dirty="0"/>
              <a:t> </a:t>
            </a:r>
            <a:r>
              <a:rPr lang="es-ES" dirty="0" err="1"/>
              <a:t>is</a:t>
            </a:r>
            <a:r>
              <a:rPr lang="es-ES" dirty="0"/>
              <a:t> </a:t>
            </a:r>
            <a:r>
              <a:rPr lang="es-ES" dirty="0" err="1"/>
              <a:t>to</a:t>
            </a:r>
            <a:r>
              <a:rPr lang="es-ES" dirty="0"/>
              <a:t> be </a:t>
            </a:r>
            <a:r>
              <a:rPr lang="es-ES" dirty="0" err="1"/>
              <a:t>able</a:t>
            </a:r>
            <a:r>
              <a:rPr lang="es-ES" dirty="0"/>
              <a:t> </a:t>
            </a:r>
            <a:r>
              <a:rPr lang="es-ES" dirty="0" err="1"/>
              <a:t>to</a:t>
            </a:r>
            <a:r>
              <a:rPr lang="es-ES" dirty="0"/>
              <a:t> Schedule </a:t>
            </a:r>
            <a:r>
              <a:rPr lang="es-ES" dirty="0" err="1"/>
              <a:t>tasks</a:t>
            </a:r>
            <a:endParaRPr lang="es-ES" dirty="0"/>
          </a:p>
          <a:p>
            <a:r>
              <a:rPr lang="es-ES" dirty="0"/>
              <a:t>Energy : AC/DC / </a:t>
            </a:r>
            <a:r>
              <a:rPr lang="es-ES" dirty="0" err="1"/>
              <a:t>Battery</a:t>
            </a:r>
            <a:r>
              <a:rPr lang="es-ES" dirty="0"/>
              <a:t> / solar panel / </a:t>
            </a:r>
            <a:r>
              <a:rPr lang="es-ES" dirty="0" err="1"/>
              <a:t>windmill</a:t>
            </a:r>
            <a:endParaRPr lang="es-ES" dirty="0"/>
          </a:p>
          <a:p>
            <a:r>
              <a:rPr lang="es-ES" dirty="0" err="1"/>
              <a:t>Actuators</a:t>
            </a:r>
            <a:r>
              <a:rPr lang="es-ES" dirty="0"/>
              <a:t> : </a:t>
            </a:r>
            <a:r>
              <a:rPr lang="es-ES" dirty="0" err="1"/>
              <a:t>they</a:t>
            </a:r>
            <a:r>
              <a:rPr lang="es-ES" dirty="0"/>
              <a:t> use </a:t>
            </a:r>
            <a:r>
              <a:rPr lang="es-ES" dirty="0" err="1"/>
              <a:t>energy</a:t>
            </a:r>
            <a:r>
              <a:rPr lang="es-ES" dirty="0"/>
              <a:t> </a:t>
            </a:r>
            <a:r>
              <a:rPr lang="es-ES" dirty="0" err="1"/>
              <a:t>too</a:t>
            </a:r>
            <a:r>
              <a:rPr lang="es-ES" dirty="0"/>
              <a:t> / </a:t>
            </a:r>
          </a:p>
        </p:txBody>
      </p:sp>
      <p:sp>
        <p:nvSpPr>
          <p:cNvPr id="4" name="Marcador de número de diapositiva 3"/>
          <p:cNvSpPr>
            <a:spLocks noGrp="1"/>
          </p:cNvSpPr>
          <p:nvPr>
            <p:ph type="sldNum" sz="quarter" idx="5"/>
          </p:nvPr>
        </p:nvSpPr>
        <p:spPr/>
        <p:txBody>
          <a:bodyPr/>
          <a:lstStyle/>
          <a:p>
            <a:fld id="{B7B39C61-0185-481D-BB59-D978398C7995}" type="slidenum">
              <a:rPr lang="es-ES" smtClean="0"/>
              <a:t>10</a:t>
            </a:fld>
            <a:endParaRPr lang="es-ES"/>
          </a:p>
        </p:txBody>
      </p:sp>
    </p:spTree>
    <p:extLst>
      <p:ext uri="{BB962C8B-B14F-4D97-AF65-F5344CB8AC3E}">
        <p14:creationId xmlns:p14="http://schemas.microsoft.com/office/powerpoint/2010/main" val="215430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Flame</a:t>
            </a:r>
            <a:r>
              <a:rPr lang="es-ES" dirty="0"/>
              <a:t> : </a:t>
            </a:r>
            <a:r>
              <a:rPr lang="es-ES" dirty="0" err="1"/>
              <a:t>Detect</a:t>
            </a:r>
            <a:r>
              <a:rPr lang="es-ES" dirty="0"/>
              <a:t> </a:t>
            </a:r>
            <a:r>
              <a:rPr lang="es-ES" dirty="0" err="1"/>
              <a:t>infrared</a:t>
            </a:r>
            <a:endParaRPr lang="es-ES" dirty="0"/>
          </a:p>
          <a:p>
            <a:r>
              <a:rPr lang="es-ES" dirty="0" err="1"/>
              <a:t>Hearbeat</a:t>
            </a:r>
            <a:r>
              <a:rPr lang="es-ES" dirty="0"/>
              <a:t> : </a:t>
            </a:r>
            <a:r>
              <a:rPr lang="es-ES" dirty="0" err="1"/>
              <a:t>Phototransistor</a:t>
            </a:r>
            <a:r>
              <a:rPr lang="es-ES" dirty="0"/>
              <a:t> and a led </a:t>
            </a:r>
            <a:r>
              <a:rPr lang="es-ES" dirty="0" err="1"/>
              <a:t>to</a:t>
            </a:r>
            <a:r>
              <a:rPr lang="es-ES" dirty="0"/>
              <a:t> </a:t>
            </a:r>
            <a:r>
              <a:rPr lang="es-ES" dirty="0" err="1"/>
              <a:t>detect</a:t>
            </a:r>
            <a:r>
              <a:rPr lang="es-ES" dirty="0"/>
              <a:t> pulse </a:t>
            </a:r>
            <a:r>
              <a:rPr lang="es-ES" dirty="0" err="1"/>
              <a:t>through</a:t>
            </a:r>
            <a:r>
              <a:rPr lang="es-ES" dirty="0"/>
              <a:t> </a:t>
            </a:r>
            <a:r>
              <a:rPr lang="es-ES" dirty="0" err="1"/>
              <a:t>the</a:t>
            </a:r>
            <a:r>
              <a:rPr lang="es-ES" dirty="0"/>
              <a:t> skin</a:t>
            </a:r>
          </a:p>
          <a:p>
            <a:r>
              <a:rPr lang="es-ES" dirty="0"/>
              <a:t>Light cup : Has a </a:t>
            </a:r>
            <a:r>
              <a:rPr lang="es-ES" dirty="0" err="1"/>
              <a:t>mercury</a:t>
            </a:r>
            <a:r>
              <a:rPr lang="es-ES" dirty="0"/>
              <a:t> sensor </a:t>
            </a:r>
            <a:r>
              <a:rPr lang="es-ES" dirty="0" err="1"/>
              <a:t>to</a:t>
            </a:r>
            <a:r>
              <a:rPr lang="es-ES" dirty="0"/>
              <a:t> </a:t>
            </a:r>
            <a:r>
              <a:rPr lang="es-ES" dirty="0" err="1"/>
              <a:t>detect</a:t>
            </a:r>
            <a:r>
              <a:rPr lang="es-ES" dirty="0"/>
              <a:t> </a:t>
            </a:r>
            <a:r>
              <a:rPr lang="es-ES" dirty="0" err="1"/>
              <a:t>incluniation</a:t>
            </a:r>
            <a:r>
              <a:rPr lang="es-ES" dirty="0"/>
              <a:t> and switch </a:t>
            </a:r>
            <a:r>
              <a:rPr lang="es-ES" dirty="0" err="1"/>
              <a:t>on</a:t>
            </a:r>
            <a:r>
              <a:rPr lang="es-ES" dirty="0"/>
              <a:t> </a:t>
            </a:r>
            <a:r>
              <a:rPr lang="es-ES" dirty="0" err="1"/>
              <a:t>the</a:t>
            </a:r>
            <a:r>
              <a:rPr lang="es-ES" dirty="0"/>
              <a:t> light</a:t>
            </a:r>
          </a:p>
          <a:p>
            <a:r>
              <a:rPr lang="es-ES" dirty="0" err="1"/>
              <a:t>Two</a:t>
            </a:r>
            <a:r>
              <a:rPr lang="es-ES" dirty="0"/>
              <a:t> </a:t>
            </a:r>
            <a:r>
              <a:rPr lang="es-ES" dirty="0" err="1"/>
              <a:t>colors</a:t>
            </a:r>
            <a:r>
              <a:rPr lang="es-ES" dirty="0"/>
              <a:t> : Red and </a:t>
            </a:r>
            <a:r>
              <a:rPr lang="es-ES" dirty="0" err="1"/>
              <a:t>Greeen</a:t>
            </a:r>
            <a:endParaRPr lang="es-ES" dirty="0"/>
          </a:p>
        </p:txBody>
      </p:sp>
      <p:sp>
        <p:nvSpPr>
          <p:cNvPr id="4" name="Marcador de número de diapositiva 3"/>
          <p:cNvSpPr>
            <a:spLocks noGrp="1"/>
          </p:cNvSpPr>
          <p:nvPr>
            <p:ph type="sldNum" sz="quarter" idx="5"/>
          </p:nvPr>
        </p:nvSpPr>
        <p:spPr/>
        <p:txBody>
          <a:bodyPr/>
          <a:lstStyle/>
          <a:p>
            <a:fld id="{B7B39C61-0185-481D-BB59-D978398C7995}" type="slidenum">
              <a:rPr lang="es-ES" smtClean="0"/>
              <a:t>12</a:t>
            </a:fld>
            <a:endParaRPr lang="es-ES"/>
          </a:p>
        </p:txBody>
      </p:sp>
    </p:spTree>
    <p:extLst>
      <p:ext uri="{BB962C8B-B14F-4D97-AF65-F5344CB8AC3E}">
        <p14:creationId xmlns:p14="http://schemas.microsoft.com/office/powerpoint/2010/main" val="411504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Flame</a:t>
            </a:r>
            <a:r>
              <a:rPr lang="es-ES" dirty="0"/>
              <a:t> : </a:t>
            </a:r>
            <a:r>
              <a:rPr lang="es-ES" dirty="0" err="1"/>
              <a:t>Detect</a:t>
            </a:r>
            <a:r>
              <a:rPr lang="es-ES" dirty="0"/>
              <a:t> </a:t>
            </a:r>
            <a:r>
              <a:rPr lang="es-ES" dirty="0" err="1"/>
              <a:t>infrared</a:t>
            </a:r>
            <a:endParaRPr lang="es-ES" dirty="0"/>
          </a:p>
          <a:p>
            <a:r>
              <a:rPr lang="es-ES" dirty="0" err="1"/>
              <a:t>Hearbeat</a:t>
            </a:r>
            <a:r>
              <a:rPr lang="es-ES" dirty="0"/>
              <a:t> : </a:t>
            </a:r>
            <a:r>
              <a:rPr lang="es-ES" dirty="0" err="1"/>
              <a:t>Phototransistor</a:t>
            </a:r>
            <a:r>
              <a:rPr lang="es-ES" dirty="0"/>
              <a:t> and a led </a:t>
            </a:r>
            <a:r>
              <a:rPr lang="es-ES" dirty="0" err="1"/>
              <a:t>to</a:t>
            </a:r>
            <a:r>
              <a:rPr lang="es-ES" dirty="0"/>
              <a:t> </a:t>
            </a:r>
            <a:r>
              <a:rPr lang="es-ES" dirty="0" err="1"/>
              <a:t>detect</a:t>
            </a:r>
            <a:r>
              <a:rPr lang="es-ES" dirty="0"/>
              <a:t> pulse </a:t>
            </a:r>
            <a:r>
              <a:rPr lang="es-ES" dirty="0" err="1"/>
              <a:t>through</a:t>
            </a:r>
            <a:r>
              <a:rPr lang="es-ES" dirty="0"/>
              <a:t> </a:t>
            </a:r>
            <a:r>
              <a:rPr lang="es-ES" dirty="0" err="1"/>
              <a:t>the</a:t>
            </a:r>
            <a:r>
              <a:rPr lang="es-ES" dirty="0"/>
              <a:t> skin</a:t>
            </a:r>
          </a:p>
          <a:p>
            <a:r>
              <a:rPr lang="es-ES" dirty="0"/>
              <a:t>Light cup : Has a </a:t>
            </a:r>
            <a:r>
              <a:rPr lang="es-ES" dirty="0" err="1"/>
              <a:t>mercury</a:t>
            </a:r>
            <a:r>
              <a:rPr lang="es-ES" dirty="0"/>
              <a:t> sensor </a:t>
            </a:r>
            <a:r>
              <a:rPr lang="es-ES" dirty="0" err="1"/>
              <a:t>to</a:t>
            </a:r>
            <a:r>
              <a:rPr lang="es-ES" dirty="0"/>
              <a:t> </a:t>
            </a:r>
            <a:r>
              <a:rPr lang="es-ES" dirty="0" err="1"/>
              <a:t>detect</a:t>
            </a:r>
            <a:r>
              <a:rPr lang="es-ES" dirty="0"/>
              <a:t> </a:t>
            </a:r>
            <a:r>
              <a:rPr lang="es-ES" dirty="0" err="1"/>
              <a:t>incluniation</a:t>
            </a:r>
            <a:r>
              <a:rPr lang="es-ES" dirty="0"/>
              <a:t> and switch </a:t>
            </a:r>
            <a:r>
              <a:rPr lang="es-ES" dirty="0" err="1"/>
              <a:t>on</a:t>
            </a:r>
            <a:r>
              <a:rPr lang="es-ES" dirty="0"/>
              <a:t> </a:t>
            </a:r>
            <a:r>
              <a:rPr lang="es-ES" dirty="0" err="1"/>
              <a:t>the</a:t>
            </a:r>
            <a:r>
              <a:rPr lang="es-ES" dirty="0"/>
              <a:t> light</a:t>
            </a:r>
          </a:p>
        </p:txBody>
      </p:sp>
      <p:sp>
        <p:nvSpPr>
          <p:cNvPr id="4" name="Marcador de número de diapositiva 3"/>
          <p:cNvSpPr>
            <a:spLocks noGrp="1"/>
          </p:cNvSpPr>
          <p:nvPr>
            <p:ph type="sldNum" sz="quarter" idx="5"/>
          </p:nvPr>
        </p:nvSpPr>
        <p:spPr/>
        <p:txBody>
          <a:bodyPr/>
          <a:lstStyle/>
          <a:p>
            <a:fld id="{B7B39C61-0185-481D-BB59-D978398C7995}" type="slidenum">
              <a:rPr lang="es-ES" smtClean="0"/>
              <a:t>13</a:t>
            </a:fld>
            <a:endParaRPr lang="es-ES"/>
          </a:p>
        </p:txBody>
      </p:sp>
    </p:spTree>
    <p:extLst>
      <p:ext uri="{BB962C8B-B14F-4D97-AF65-F5344CB8AC3E}">
        <p14:creationId xmlns:p14="http://schemas.microsoft.com/office/powerpoint/2010/main" val="3685804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105BF-4B3D-4700-7BC9-B1BF9FA63D3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6B7E90F-C95F-D71D-30D5-0E19EB4FE21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0BA6A43-8B21-4066-F084-553C5300E376}"/>
              </a:ext>
            </a:extLst>
          </p:cNvPr>
          <p:cNvSpPr>
            <a:spLocks noGrp="1"/>
          </p:cNvSpPr>
          <p:nvPr>
            <p:ph type="body" idx="1"/>
          </p:nvPr>
        </p:nvSpPr>
        <p:spPr/>
        <p:txBody>
          <a:bodyPr/>
          <a:lstStyle/>
          <a:p>
            <a:r>
              <a:rPr lang="es-ES" dirty="0" err="1"/>
              <a:t>Flame</a:t>
            </a:r>
            <a:r>
              <a:rPr lang="es-ES" dirty="0"/>
              <a:t> : </a:t>
            </a:r>
            <a:r>
              <a:rPr lang="es-ES" dirty="0" err="1"/>
              <a:t>Detect</a:t>
            </a:r>
            <a:r>
              <a:rPr lang="es-ES" dirty="0"/>
              <a:t> </a:t>
            </a:r>
            <a:r>
              <a:rPr lang="es-ES" dirty="0" err="1"/>
              <a:t>infrared</a:t>
            </a:r>
            <a:endParaRPr lang="es-ES" dirty="0"/>
          </a:p>
          <a:p>
            <a:r>
              <a:rPr lang="es-ES" dirty="0" err="1"/>
              <a:t>Hearbeat</a:t>
            </a:r>
            <a:r>
              <a:rPr lang="es-ES" dirty="0"/>
              <a:t> : </a:t>
            </a:r>
            <a:r>
              <a:rPr lang="es-ES" dirty="0" err="1"/>
              <a:t>Phototransistor</a:t>
            </a:r>
            <a:r>
              <a:rPr lang="es-ES" dirty="0"/>
              <a:t> and a led </a:t>
            </a:r>
            <a:r>
              <a:rPr lang="es-ES" dirty="0" err="1"/>
              <a:t>to</a:t>
            </a:r>
            <a:r>
              <a:rPr lang="es-ES" dirty="0"/>
              <a:t> </a:t>
            </a:r>
            <a:r>
              <a:rPr lang="es-ES" dirty="0" err="1"/>
              <a:t>detect</a:t>
            </a:r>
            <a:r>
              <a:rPr lang="es-ES" dirty="0"/>
              <a:t> pulse </a:t>
            </a:r>
            <a:r>
              <a:rPr lang="es-ES" dirty="0" err="1"/>
              <a:t>through</a:t>
            </a:r>
            <a:r>
              <a:rPr lang="es-ES" dirty="0"/>
              <a:t> </a:t>
            </a:r>
            <a:r>
              <a:rPr lang="es-ES" dirty="0" err="1"/>
              <a:t>the</a:t>
            </a:r>
            <a:r>
              <a:rPr lang="es-ES" dirty="0"/>
              <a:t> skin</a:t>
            </a:r>
          </a:p>
          <a:p>
            <a:r>
              <a:rPr lang="es-ES" dirty="0"/>
              <a:t>Light cup : Has a </a:t>
            </a:r>
            <a:r>
              <a:rPr lang="es-ES" dirty="0" err="1"/>
              <a:t>mercury</a:t>
            </a:r>
            <a:r>
              <a:rPr lang="es-ES" dirty="0"/>
              <a:t> sensor </a:t>
            </a:r>
            <a:r>
              <a:rPr lang="es-ES" dirty="0" err="1"/>
              <a:t>to</a:t>
            </a:r>
            <a:r>
              <a:rPr lang="es-ES" dirty="0"/>
              <a:t> </a:t>
            </a:r>
            <a:r>
              <a:rPr lang="es-ES" dirty="0" err="1"/>
              <a:t>detect</a:t>
            </a:r>
            <a:r>
              <a:rPr lang="es-ES" dirty="0"/>
              <a:t> </a:t>
            </a:r>
            <a:r>
              <a:rPr lang="es-ES" dirty="0" err="1"/>
              <a:t>incluniation</a:t>
            </a:r>
            <a:r>
              <a:rPr lang="es-ES" dirty="0"/>
              <a:t> and switch </a:t>
            </a:r>
            <a:r>
              <a:rPr lang="es-ES" dirty="0" err="1"/>
              <a:t>on</a:t>
            </a:r>
            <a:r>
              <a:rPr lang="es-ES" dirty="0"/>
              <a:t> </a:t>
            </a:r>
            <a:r>
              <a:rPr lang="es-ES" dirty="0" err="1"/>
              <a:t>the</a:t>
            </a:r>
            <a:r>
              <a:rPr lang="es-ES" dirty="0"/>
              <a:t> light</a:t>
            </a:r>
          </a:p>
        </p:txBody>
      </p:sp>
      <p:sp>
        <p:nvSpPr>
          <p:cNvPr id="4" name="Marcador de número de diapositiva 3">
            <a:extLst>
              <a:ext uri="{FF2B5EF4-FFF2-40B4-BE49-F238E27FC236}">
                <a16:creationId xmlns:a16="http://schemas.microsoft.com/office/drawing/2014/main" id="{029B775A-F5B2-A466-DBA7-1C7E9CEE324F}"/>
              </a:ext>
            </a:extLst>
          </p:cNvPr>
          <p:cNvSpPr>
            <a:spLocks noGrp="1"/>
          </p:cNvSpPr>
          <p:nvPr>
            <p:ph type="sldNum" sz="quarter" idx="5"/>
          </p:nvPr>
        </p:nvSpPr>
        <p:spPr/>
        <p:txBody>
          <a:bodyPr/>
          <a:lstStyle/>
          <a:p>
            <a:fld id="{B7B39C61-0185-481D-BB59-D978398C7995}" type="slidenum">
              <a:rPr lang="es-ES" smtClean="0"/>
              <a:t>14</a:t>
            </a:fld>
            <a:endParaRPr lang="es-ES"/>
          </a:p>
        </p:txBody>
      </p:sp>
    </p:spTree>
    <p:extLst>
      <p:ext uri="{BB962C8B-B14F-4D97-AF65-F5344CB8AC3E}">
        <p14:creationId xmlns:p14="http://schemas.microsoft.com/office/powerpoint/2010/main" val="318946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387FE2-7403-45E3-B42C-D47492EF1A7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3B141DF-BBCC-489E-B0A7-679401C8A2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6" name="Marcador de número de diapositiva 5">
            <a:extLst>
              <a:ext uri="{FF2B5EF4-FFF2-40B4-BE49-F238E27FC236}">
                <a16:creationId xmlns:a16="http://schemas.microsoft.com/office/drawing/2014/main" id="{62043DDD-2B59-46B0-B489-2D774A00F0FE}"/>
              </a:ext>
            </a:extLst>
          </p:cNvPr>
          <p:cNvSpPr>
            <a:spLocks noGrp="1"/>
          </p:cNvSpPr>
          <p:nvPr>
            <p:ph type="sldNum" sz="quarter" idx="12"/>
          </p:nvPr>
        </p:nvSpPr>
        <p:spPr>
          <a:xfrm>
            <a:off x="9296400" y="6356350"/>
            <a:ext cx="2743200" cy="365125"/>
          </a:xfrm>
        </p:spPr>
        <p:txBody>
          <a:bodyPr/>
          <a:lstStyle/>
          <a:p>
            <a:fld id="{76397203-FB75-4989-8213-456EBAC8FDF7}" type="slidenum">
              <a:rPr lang="es-ES" smtClean="0"/>
              <a:t>‹Nº›</a:t>
            </a:fld>
            <a:endParaRPr lang="es-ES"/>
          </a:p>
        </p:txBody>
      </p:sp>
    </p:spTree>
    <p:extLst>
      <p:ext uri="{BB962C8B-B14F-4D97-AF65-F5344CB8AC3E}">
        <p14:creationId xmlns:p14="http://schemas.microsoft.com/office/powerpoint/2010/main" val="1591754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F8FE876E-3B35-4299-824E-F27DFD3B46B3}"/>
              </a:ext>
            </a:extLst>
          </p:cNvPr>
          <p:cNvGraphicFramePr>
            <a:graphicFrameLocks noChangeAspect="1"/>
          </p:cNvGraphicFramePr>
          <p:nvPr userDrawn="1">
            <p:custDataLst>
              <p:tags r:id="rId3"/>
            </p:custDataLst>
            <p:extLst>
              <p:ext uri="{D42A27DB-BD31-4B8C-83A1-F6EECF244321}">
                <p14:modId xmlns:p14="http://schemas.microsoft.com/office/powerpoint/2010/main" val="1789673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5" name="Objeto 4" hidden="1">
                        <a:extLst>
                          <a:ext uri="{FF2B5EF4-FFF2-40B4-BE49-F238E27FC236}">
                            <a16:creationId xmlns:a16="http://schemas.microsoft.com/office/drawing/2014/main" id="{F8FE876E-3B35-4299-824E-F27DFD3B46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Marcador de título 1">
            <a:extLst>
              <a:ext uri="{FF2B5EF4-FFF2-40B4-BE49-F238E27FC236}">
                <a16:creationId xmlns:a16="http://schemas.microsoft.com/office/drawing/2014/main" id="{C1CFD9F4-5114-4911-895B-2916EA3B9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DC2115-592D-4089-96EB-BC60F753B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a:extLst>
              <a:ext uri="{FF2B5EF4-FFF2-40B4-BE49-F238E27FC236}">
                <a16:creationId xmlns:a16="http://schemas.microsoft.com/office/drawing/2014/main" id="{235A4955-ECCE-4D06-B12D-D57EF5BE84A8}"/>
              </a:ext>
            </a:extLst>
          </p:cNvPr>
          <p:cNvSpPr>
            <a:spLocks noGrp="1"/>
          </p:cNvSpPr>
          <p:nvPr>
            <p:ph type="sldNum" sz="quarter" idx="4"/>
          </p:nvPr>
        </p:nvSpPr>
        <p:spPr>
          <a:xfrm>
            <a:off x="9258300" y="6389132"/>
            <a:ext cx="2743200" cy="365125"/>
          </a:xfrm>
          <a:prstGeom prst="rect">
            <a:avLst/>
          </a:prstGeom>
        </p:spPr>
        <p:txBody>
          <a:bodyPr vert="horz" lIns="91440" tIns="45720" rIns="91440" bIns="45720" rtlCol="0" anchor="ctr"/>
          <a:lstStyle>
            <a:lvl1pPr algn="r">
              <a:defRPr sz="1800">
                <a:solidFill>
                  <a:schemeClr val="bg2">
                    <a:lumMod val="50000"/>
                  </a:schemeClr>
                </a:solidFill>
              </a:defRPr>
            </a:lvl1pPr>
          </a:lstStyle>
          <a:p>
            <a:fld id="{76397203-FB75-4989-8213-456EBAC8FDF7}" type="slidenum">
              <a:rPr lang="es-ES" smtClean="0"/>
              <a:pPr/>
              <a:t>‹Nº›</a:t>
            </a:fld>
            <a:endParaRPr lang="es-ES"/>
          </a:p>
        </p:txBody>
      </p:sp>
      <p:sp>
        <p:nvSpPr>
          <p:cNvPr id="8" name="CuadroTexto 7">
            <a:extLst>
              <a:ext uri="{FF2B5EF4-FFF2-40B4-BE49-F238E27FC236}">
                <a16:creationId xmlns:a16="http://schemas.microsoft.com/office/drawing/2014/main" id="{7CBC112D-AFB7-4081-9ABA-A721350B942E}"/>
              </a:ext>
            </a:extLst>
          </p:cNvPr>
          <p:cNvSpPr txBox="1"/>
          <p:nvPr userDrawn="1"/>
        </p:nvSpPr>
        <p:spPr>
          <a:xfrm>
            <a:off x="4826000" y="6384925"/>
            <a:ext cx="2984500" cy="369332"/>
          </a:xfrm>
          <a:prstGeom prst="rect">
            <a:avLst/>
          </a:prstGeom>
          <a:noFill/>
        </p:spPr>
        <p:txBody>
          <a:bodyPr wrap="square">
            <a:spAutoFit/>
          </a:bodyPr>
          <a:lstStyle/>
          <a:p>
            <a:pPr algn="ctr"/>
            <a:r>
              <a:rPr lang="es-ES" i="1" dirty="0">
                <a:solidFill>
                  <a:schemeClr val="tx1">
                    <a:lumMod val="65000"/>
                    <a:lumOff val="35000"/>
                  </a:schemeClr>
                </a:solidFill>
              </a:rPr>
              <a:t>Marc Dujardin - IOT</a:t>
            </a:r>
          </a:p>
        </p:txBody>
      </p:sp>
    </p:spTree>
    <p:extLst>
      <p:ext uri="{BB962C8B-B14F-4D97-AF65-F5344CB8AC3E}">
        <p14:creationId xmlns:p14="http://schemas.microsoft.com/office/powerpoint/2010/main" val="140878888"/>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notesSlide" Target="../notesSlides/notesSlide6.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1.emf"/><Relationship Id="rId10" Type="http://schemas.openxmlformats.org/officeDocument/2006/relationships/image" Target="../media/image34.png"/><Relationship Id="rId4" Type="http://schemas.openxmlformats.org/officeDocument/2006/relationships/oleObject" Target="../embeddings/oleObject8.bin"/><Relationship Id="rId9" Type="http://schemas.openxmlformats.org/officeDocument/2006/relationships/image" Target="../media/image33.png"/><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2.jpeg"/><Relationship Id="rId26" Type="http://schemas.openxmlformats.org/officeDocument/2006/relationships/image" Target="../media/image60.jpeg"/><Relationship Id="rId39" Type="http://schemas.openxmlformats.org/officeDocument/2006/relationships/image" Target="../media/image73.jpeg"/><Relationship Id="rId3" Type="http://schemas.openxmlformats.org/officeDocument/2006/relationships/notesSlide" Target="../notesSlides/notesSlide7.xml"/><Relationship Id="rId21" Type="http://schemas.openxmlformats.org/officeDocument/2006/relationships/image" Target="../media/image55.jpeg"/><Relationship Id="rId34" Type="http://schemas.openxmlformats.org/officeDocument/2006/relationships/image" Target="../media/image68.png"/><Relationship Id="rId42" Type="http://schemas.openxmlformats.org/officeDocument/2006/relationships/image" Target="../media/image76.pn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jpeg"/><Relationship Id="rId25" Type="http://schemas.openxmlformats.org/officeDocument/2006/relationships/image" Target="../media/image59.jpeg"/><Relationship Id="rId33" Type="http://schemas.openxmlformats.org/officeDocument/2006/relationships/image" Target="../media/image67.png"/><Relationship Id="rId38" Type="http://schemas.openxmlformats.org/officeDocument/2006/relationships/image" Target="../media/image72.png"/><Relationship Id="rId2" Type="http://schemas.openxmlformats.org/officeDocument/2006/relationships/slideLayout" Target="../slideLayouts/slideLayout1.xml"/><Relationship Id="rId16" Type="http://schemas.openxmlformats.org/officeDocument/2006/relationships/image" Target="../media/image50.jpeg"/><Relationship Id="rId20" Type="http://schemas.openxmlformats.org/officeDocument/2006/relationships/image" Target="../media/image54.jpeg"/><Relationship Id="rId29" Type="http://schemas.openxmlformats.org/officeDocument/2006/relationships/image" Target="../media/image63.jpeg"/><Relationship Id="rId41" Type="http://schemas.openxmlformats.org/officeDocument/2006/relationships/image" Target="../media/image75.png"/><Relationship Id="rId1" Type="http://schemas.openxmlformats.org/officeDocument/2006/relationships/tags" Target="../tags/tag11.xml"/><Relationship Id="rId6" Type="http://schemas.openxmlformats.org/officeDocument/2006/relationships/image" Target="../media/image40.jpeg"/><Relationship Id="rId11" Type="http://schemas.openxmlformats.org/officeDocument/2006/relationships/image" Target="../media/image45.jpeg"/><Relationship Id="rId24" Type="http://schemas.openxmlformats.org/officeDocument/2006/relationships/image" Target="../media/image58.jpeg"/><Relationship Id="rId32" Type="http://schemas.openxmlformats.org/officeDocument/2006/relationships/image" Target="../media/image66.png"/><Relationship Id="rId37" Type="http://schemas.openxmlformats.org/officeDocument/2006/relationships/image" Target="../media/image71.png"/><Relationship Id="rId40" Type="http://schemas.openxmlformats.org/officeDocument/2006/relationships/image" Target="../media/image74.jpeg"/><Relationship Id="rId5" Type="http://schemas.openxmlformats.org/officeDocument/2006/relationships/image" Target="../media/image1.emf"/><Relationship Id="rId15" Type="http://schemas.openxmlformats.org/officeDocument/2006/relationships/image" Target="../media/image49.jpeg"/><Relationship Id="rId23" Type="http://schemas.openxmlformats.org/officeDocument/2006/relationships/image" Target="../media/image57.jpeg"/><Relationship Id="rId28" Type="http://schemas.openxmlformats.org/officeDocument/2006/relationships/image" Target="../media/image62.jpeg"/><Relationship Id="rId36" Type="http://schemas.openxmlformats.org/officeDocument/2006/relationships/image" Target="../media/image70.png"/><Relationship Id="rId10" Type="http://schemas.openxmlformats.org/officeDocument/2006/relationships/image" Target="../media/image44.jpeg"/><Relationship Id="rId19" Type="http://schemas.openxmlformats.org/officeDocument/2006/relationships/image" Target="../media/image53.jpeg"/><Relationship Id="rId31" Type="http://schemas.openxmlformats.org/officeDocument/2006/relationships/image" Target="../media/image65.jpeg"/><Relationship Id="rId44" Type="http://schemas.openxmlformats.org/officeDocument/2006/relationships/image" Target="../media/image7.png"/><Relationship Id="rId4" Type="http://schemas.openxmlformats.org/officeDocument/2006/relationships/oleObject" Target="../embeddings/oleObject10.bin"/><Relationship Id="rId9" Type="http://schemas.openxmlformats.org/officeDocument/2006/relationships/image" Target="../media/image43.jpeg"/><Relationship Id="rId14" Type="http://schemas.openxmlformats.org/officeDocument/2006/relationships/image" Target="../media/image48.jpeg"/><Relationship Id="rId22" Type="http://schemas.openxmlformats.org/officeDocument/2006/relationships/image" Target="../media/image56.jpeg"/><Relationship Id="rId27" Type="http://schemas.openxmlformats.org/officeDocument/2006/relationships/image" Target="../media/image61.jpeg"/><Relationship Id="rId30" Type="http://schemas.openxmlformats.org/officeDocument/2006/relationships/image" Target="../media/image64.jpeg"/><Relationship Id="rId35" Type="http://schemas.openxmlformats.org/officeDocument/2006/relationships/image" Target="../media/image69.png"/><Relationship Id="rId43" Type="http://schemas.openxmlformats.org/officeDocument/2006/relationships/image" Target="../media/image77.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jpeg"/><Relationship Id="rId3" Type="http://schemas.openxmlformats.org/officeDocument/2006/relationships/notesSlide" Target="../notesSlides/notesSlide8.xml"/><Relationship Id="rId7" Type="http://schemas.openxmlformats.org/officeDocument/2006/relationships/image" Target="../media/image79.jpeg"/><Relationship Id="rId12" Type="http://schemas.openxmlformats.org/officeDocument/2006/relationships/image" Target="../media/image84.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78.jpeg"/><Relationship Id="rId11" Type="http://schemas.openxmlformats.org/officeDocument/2006/relationships/image" Target="../media/image83.png"/><Relationship Id="rId5" Type="http://schemas.openxmlformats.org/officeDocument/2006/relationships/image" Target="../media/image1.emf"/><Relationship Id="rId10" Type="http://schemas.openxmlformats.org/officeDocument/2006/relationships/image" Target="../media/image82.png"/><Relationship Id="rId4" Type="http://schemas.openxmlformats.org/officeDocument/2006/relationships/oleObject" Target="../embeddings/oleObject11.bin"/><Relationship Id="rId9" Type="http://schemas.openxmlformats.org/officeDocument/2006/relationships/image" Target="../media/image81.png"/><Relationship Id="rId1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7.png"/><Relationship Id="rId3" Type="http://schemas.openxmlformats.org/officeDocument/2006/relationships/notesSlide" Target="../notesSlides/notesSlide9.xml"/><Relationship Id="rId7" Type="http://schemas.openxmlformats.org/officeDocument/2006/relationships/image" Target="../media/image87.jpeg"/><Relationship Id="rId12" Type="http://schemas.openxmlformats.org/officeDocument/2006/relationships/image" Target="../media/image9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1.emf"/><Relationship Id="rId10" Type="http://schemas.openxmlformats.org/officeDocument/2006/relationships/image" Target="../media/image90.jpeg"/><Relationship Id="rId4" Type="http://schemas.openxmlformats.org/officeDocument/2006/relationships/oleObject" Target="../embeddings/oleObject11.bin"/><Relationship Id="rId9" Type="http://schemas.openxmlformats.org/officeDocument/2006/relationships/image" Target="../media/image89.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notesSlide" Target="../notesSlides/notesSlide10.xml"/><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1.emf"/><Relationship Id="rId10" Type="http://schemas.openxmlformats.org/officeDocument/2006/relationships/image" Target="../media/image97.png"/><Relationship Id="rId4" Type="http://schemas.openxmlformats.org/officeDocument/2006/relationships/oleObject" Target="../embeddings/oleObject13.bin"/><Relationship Id="rId9" Type="http://schemas.openxmlformats.org/officeDocument/2006/relationships/image" Target="../media/image96.png"/><Relationship Id="rId1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notesSlide" Target="../notesSlides/notesSlide11.xml"/><Relationship Id="rId7" Type="http://schemas.openxmlformats.org/officeDocument/2006/relationships/image" Target="../media/image101.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96.png"/><Relationship Id="rId5" Type="http://schemas.openxmlformats.org/officeDocument/2006/relationships/image" Target="../media/image1.emf"/><Relationship Id="rId10" Type="http://schemas.openxmlformats.org/officeDocument/2006/relationships/image" Target="../media/image7.png"/><Relationship Id="rId4" Type="http://schemas.openxmlformats.org/officeDocument/2006/relationships/oleObject" Target="../embeddings/oleObject14.bin"/><Relationship Id="rId9" Type="http://schemas.openxmlformats.org/officeDocument/2006/relationships/image" Target="../media/image103.png"/></Relationships>
</file>

<file path=ppt/slides/_rels/slide1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notesSlide" Target="../notesSlides/notesSlide12.xml"/><Relationship Id="rId7" Type="http://schemas.openxmlformats.org/officeDocument/2006/relationships/image" Target="../media/image100.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99.png"/><Relationship Id="rId5" Type="http://schemas.openxmlformats.org/officeDocument/2006/relationships/image" Target="../media/image1.emf"/><Relationship Id="rId10" Type="http://schemas.openxmlformats.org/officeDocument/2006/relationships/image" Target="../media/image7.png"/><Relationship Id="rId4" Type="http://schemas.openxmlformats.org/officeDocument/2006/relationships/oleObject" Target="../embeddings/oleObject15.bin"/><Relationship Id="rId9" Type="http://schemas.openxmlformats.org/officeDocument/2006/relationships/image" Target="../media/image9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6.bin"/><Relationship Id="rId7" Type="http://schemas.openxmlformats.org/officeDocument/2006/relationships/image" Target="../media/image106.jpe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05.jpeg"/><Relationship Id="rId5" Type="http://schemas.openxmlformats.org/officeDocument/2006/relationships/image" Target="../media/image104.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3.xml"/><Relationship Id="rId7" Type="http://schemas.openxmlformats.org/officeDocument/2006/relationships/hyperlink" Target="https://www.youtube.com/watch?v=whuH4Df85qc" TargetMode="Externa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07.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7.png"/><Relationship Id="rId3" Type="http://schemas.openxmlformats.org/officeDocument/2006/relationships/notesSlide" Target="../notesSlides/notesSlide14.xml"/><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slideLayout" Target="../slideLayouts/slideLayout1.xml"/><Relationship Id="rId16" Type="http://schemas.openxmlformats.org/officeDocument/2006/relationships/image" Target="../media/image118.png"/><Relationship Id="rId1" Type="http://schemas.openxmlformats.org/officeDocument/2006/relationships/tags" Target="../tags/tag21.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emf"/><Relationship Id="rId15" Type="http://schemas.openxmlformats.org/officeDocument/2006/relationships/image" Target="../media/image117.png"/><Relationship Id="rId10" Type="http://schemas.openxmlformats.org/officeDocument/2006/relationships/image" Target="../media/image112.png"/><Relationship Id="rId4" Type="http://schemas.openxmlformats.org/officeDocument/2006/relationships/oleObject" Target="../embeddings/oleObject19.bin"/><Relationship Id="rId9" Type="http://schemas.openxmlformats.org/officeDocument/2006/relationships/image" Target="../media/image111.png"/><Relationship Id="rId14" Type="http://schemas.openxmlformats.org/officeDocument/2006/relationships/image" Target="../media/image116.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121.png"/><Relationship Id="rId5" Type="http://schemas.openxmlformats.org/officeDocument/2006/relationships/image" Target="../media/image120.jpeg"/><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notesSlide" Target="../notesSlides/notesSlide15.xml"/><Relationship Id="rId7" Type="http://schemas.openxmlformats.org/officeDocument/2006/relationships/image" Target="../media/image123.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122.png"/><Relationship Id="rId5" Type="http://schemas.openxmlformats.org/officeDocument/2006/relationships/image" Target="../media/image1.emf"/><Relationship Id="rId10" Type="http://schemas.openxmlformats.org/officeDocument/2006/relationships/image" Target="../media/image7.png"/><Relationship Id="rId4" Type="http://schemas.openxmlformats.org/officeDocument/2006/relationships/oleObject" Target="../embeddings/oleObject22.bin"/><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127.jpeg"/><Relationship Id="rId13" Type="http://schemas.openxmlformats.org/officeDocument/2006/relationships/image" Target="../media/image132.jpeg"/><Relationship Id="rId18" Type="http://schemas.openxmlformats.org/officeDocument/2006/relationships/image" Target="../media/image137.png"/><Relationship Id="rId26" Type="http://schemas.openxmlformats.org/officeDocument/2006/relationships/image" Target="../media/image7.png"/><Relationship Id="rId3" Type="http://schemas.openxmlformats.org/officeDocument/2006/relationships/notesSlide" Target="../notesSlides/notesSlide16.xml"/><Relationship Id="rId21" Type="http://schemas.openxmlformats.org/officeDocument/2006/relationships/image" Target="../media/image140.png"/><Relationship Id="rId7" Type="http://schemas.openxmlformats.org/officeDocument/2006/relationships/image" Target="../media/image126.png"/><Relationship Id="rId12" Type="http://schemas.openxmlformats.org/officeDocument/2006/relationships/image" Target="../media/image131.jpeg"/><Relationship Id="rId17" Type="http://schemas.openxmlformats.org/officeDocument/2006/relationships/image" Target="../media/image136.png"/><Relationship Id="rId25" Type="http://schemas.openxmlformats.org/officeDocument/2006/relationships/image" Target="../media/image144.jpeg"/><Relationship Id="rId2" Type="http://schemas.openxmlformats.org/officeDocument/2006/relationships/slideLayout" Target="../slideLayouts/slideLayout1.xml"/><Relationship Id="rId16" Type="http://schemas.openxmlformats.org/officeDocument/2006/relationships/image" Target="../media/image135.jpeg"/><Relationship Id="rId20" Type="http://schemas.openxmlformats.org/officeDocument/2006/relationships/image" Target="../media/image139.jpeg"/><Relationship Id="rId1" Type="http://schemas.openxmlformats.org/officeDocument/2006/relationships/tags" Target="../tags/tag25.xml"/><Relationship Id="rId6" Type="http://schemas.openxmlformats.org/officeDocument/2006/relationships/image" Target="../media/image125.png"/><Relationship Id="rId11" Type="http://schemas.openxmlformats.org/officeDocument/2006/relationships/image" Target="../media/image130.jpeg"/><Relationship Id="rId24" Type="http://schemas.openxmlformats.org/officeDocument/2006/relationships/image" Target="../media/image143.png"/><Relationship Id="rId5" Type="http://schemas.openxmlformats.org/officeDocument/2006/relationships/image" Target="../media/image1.emf"/><Relationship Id="rId15" Type="http://schemas.openxmlformats.org/officeDocument/2006/relationships/image" Target="../media/image134.jpeg"/><Relationship Id="rId23" Type="http://schemas.openxmlformats.org/officeDocument/2006/relationships/image" Target="../media/image142.png"/><Relationship Id="rId10" Type="http://schemas.openxmlformats.org/officeDocument/2006/relationships/image" Target="../media/image129.jpeg"/><Relationship Id="rId19" Type="http://schemas.openxmlformats.org/officeDocument/2006/relationships/image" Target="../media/image138.png"/><Relationship Id="rId4" Type="http://schemas.openxmlformats.org/officeDocument/2006/relationships/oleObject" Target="../embeddings/oleObject23.bin"/><Relationship Id="rId9" Type="http://schemas.openxmlformats.org/officeDocument/2006/relationships/image" Target="../media/image128.jpeg"/><Relationship Id="rId14" Type="http://schemas.openxmlformats.org/officeDocument/2006/relationships/image" Target="../media/image133.png"/><Relationship Id="rId22" Type="http://schemas.openxmlformats.org/officeDocument/2006/relationships/image" Target="../media/image141.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hyperlink" Target="https://www.qorvo.com/design-hub/blog/the-bottom-10-iot-gifts" TargetMode="External"/><Relationship Id="rId5" Type="http://schemas.openxmlformats.org/officeDocument/2006/relationships/hyperlink" Target="https://www.instructables.com/IOToilet/" TargetMode="Externa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145.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oleObject" Target="../embeddings/oleObject26.bin"/><Relationship Id="rId7" Type="http://schemas.openxmlformats.org/officeDocument/2006/relationships/image" Target="../media/image148.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147.png"/><Relationship Id="rId11" Type="http://schemas.openxmlformats.org/officeDocument/2006/relationships/image" Target="../media/image7.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emf"/><Relationship Id="rId9" Type="http://schemas.openxmlformats.org/officeDocument/2006/relationships/image" Target="../media/image150.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oleObject" Target="../embeddings/oleObject28.bin"/><Relationship Id="rId7" Type="http://schemas.openxmlformats.org/officeDocument/2006/relationships/image" Target="../media/image154.jpe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153.jpeg"/><Relationship Id="rId5" Type="http://schemas.openxmlformats.org/officeDocument/2006/relationships/image" Target="../media/image152.png"/><Relationship Id="rId4" Type="http://schemas.openxmlformats.org/officeDocument/2006/relationships/image" Target="../media/image1.emf"/><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1.jpeg"/><Relationship Id="rId11" Type="http://schemas.openxmlformats.org/officeDocument/2006/relationships/image" Target="../media/image7.png"/><Relationship Id="rId5" Type="http://schemas.openxmlformats.org/officeDocument/2006/relationships/image" Target="../media/image1.emf"/><Relationship Id="rId10" Type="http://schemas.openxmlformats.org/officeDocument/2006/relationships/image" Target="../media/image15.png"/><Relationship Id="rId4" Type="http://schemas.openxmlformats.org/officeDocument/2006/relationships/oleObject" Target="../embeddings/oleObject4.bin"/><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emf"/><Relationship Id="rId10" Type="http://schemas.openxmlformats.org/officeDocument/2006/relationships/image" Target="../media/image7.png"/><Relationship Id="rId4" Type="http://schemas.openxmlformats.org/officeDocument/2006/relationships/oleObject" Target="../embeddings/oleObject5.bin"/><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20.jpe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notesSlide" Target="../notesSlides/notesSlide5.xml"/><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1.emf"/><Relationship Id="rId15" Type="http://schemas.openxmlformats.org/officeDocument/2006/relationships/image" Target="../media/image7.png"/><Relationship Id="rId10" Type="http://schemas.openxmlformats.org/officeDocument/2006/relationships/image" Target="../media/image25.jpeg"/><Relationship Id="rId4" Type="http://schemas.openxmlformats.org/officeDocument/2006/relationships/oleObject" Target="../embeddings/oleObject7.bin"/><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4565335-8FD1-4E62-BA94-9CF424A2CC69}"/>
              </a:ext>
            </a:extLst>
          </p:cNvPr>
          <p:cNvPicPr>
            <a:picLocks noChangeAspect="1"/>
          </p:cNvPicPr>
          <p:nvPr/>
        </p:nvPicPr>
        <p:blipFill>
          <a:blip r:embed="rId2"/>
          <a:stretch>
            <a:fillRect/>
          </a:stretch>
        </p:blipFill>
        <p:spPr>
          <a:xfrm>
            <a:off x="0" y="-1"/>
            <a:ext cx="12192000" cy="6858001"/>
          </a:xfrm>
          <a:prstGeom prst="rect">
            <a:avLst/>
          </a:prstGeom>
        </p:spPr>
      </p:pic>
      <p:sp>
        <p:nvSpPr>
          <p:cNvPr id="8" name="Rectángulo 7">
            <a:extLst>
              <a:ext uri="{FF2B5EF4-FFF2-40B4-BE49-F238E27FC236}">
                <a16:creationId xmlns:a16="http://schemas.microsoft.com/office/drawing/2014/main" id="{322713AB-3517-4B2F-A916-652FD5BABDA6}"/>
              </a:ext>
            </a:extLst>
          </p:cNvPr>
          <p:cNvSpPr/>
          <p:nvPr/>
        </p:nvSpPr>
        <p:spPr>
          <a:xfrm>
            <a:off x="745491" y="5097660"/>
            <a:ext cx="2738117" cy="1384995"/>
          </a:xfrm>
          <a:prstGeom prst="rect">
            <a:avLst/>
          </a:prstGeom>
          <a:solidFill>
            <a:srgbClr val="0224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51A47EEF-DC4A-4326-9904-DD9451DBD16F}"/>
              </a:ext>
            </a:extLst>
          </p:cNvPr>
          <p:cNvSpPr txBox="1"/>
          <p:nvPr/>
        </p:nvSpPr>
        <p:spPr>
          <a:xfrm flipH="1">
            <a:off x="400045" y="5253582"/>
            <a:ext cx="2913381" cy="1323439"/>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en-US" sz="2800" dirty="0">
                <a:solidFill>
                  <a:schemeClr val="bg1">
                    <a:lumMod val="85000"/>
                  </a:schemeClr>
                </a:solidFill>
              </a:rPr>
              <a:t>IoT Course</a:t>
            </a:r>
          </a:p>
          <a:p>
            <a:r>
              <a:rPr lang="en-US" sz="2800" dirty="0">
                <a:solidFill>
                  <a:schemeClr val="bg1">
                    <a:lumMod val="85000"/>
                  </a:schemeClr>
                </a:solidFill>
              </a:rPr>
              <a:t>Marc Dujardin</a:t>
            </a:r>
          </a:p>
          <a:p>
            <a:r>
              <a:rPr lang="en-US" sz="2400" i="1" dirty="0">
                <a:solidFill>
                  <a:schemeClr val="bg1">
                    <a:lumMod val="85000"/>
                  </a:schemeClr>
                </a:solidFill>
              </a:rPr>
              <a:t>2025</a:t>
            </a:r>
          </a:p>
        </p:txBody>
      </p:sp>
      <p:sp>
        <p:nvSpPr>
          <p:cNvPr id="9" name="Marcador de número de diapositiva 8">
            <a:extLst>
              <a:ext uri="{FF2B5EF4-FFF2-40B4-BE49-F238E27FC236}">
                <a16:creationId xmlns:a16="http://schemas.microsoft.com/office/drawing/2014/main" id="{B6D9047E-1E82-4B46-83A8-DA872933EBA7}"/>
              </a:ext>
            </a:extLst>
          </p:cNvPr>
          <p:cNvSpPr>
            <a:spLocks noGrp="1"/>
          </p:cNvSpPr>
          <p:nvPr>
            <p:ph type="sldNum" sz="quarter" idx="12"/>
          </p:nvPr>
        </p:nvSpPr>
        <p:spPr/>
        <p:txBody>
          <a:bodyPr/>
          <a:lstStyle/>
          <a:p>
            <a:fld id="{76397203-FB75-4989-8213-456EBAC8FDF7}" type="slidenum">
              <a:rPr lang="es-ES" smtClean="0"/>
              <a:t>1</a:t>
            </a:fld>
            <a:endParaRPr lang="es-ES"/>
          </a:p>
        </p:txBody>
      </p:sp>
      <p:pic>
        <p:nvPicPr>
          <p:cNvPr id="7" name="Imagen 6">
            <a:extLst>
              <a:ext uri="{FF2B5EF4-FFF2-40B4-BE49-F238E27FC236}">
                <a16:creationId xmlns:a16="http://schemas.microsoft.com/office/drawing/2014/main" id="{0253B97D-EC08-D5F8-8A68-2E9BAF03F21E}"/>
              </a:ext>
            </a:extLst>
          </p:cNvPr>
          <p:cNvPicPr>
            <a:picLocks noChangeAspect="1"/>
          </p:cNvPicPr>
          <p:nvPr/>
        </p:nvPicPr>
        <p:blipFill>
          <a:blip r:embed="rId3" cstate="hqprint">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a:xfrm>
            <a:off x="400045" y="280979"/>
            <a:ext cx="1021664" cy="760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04098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3831454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10</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3" name="CuadroTexto 2">
            <a:extLst>
              <a:ext uri="{FF2B5EF4-FFF2-40B4-BE49-F238E27FC236}">
                <a16:creationId xmlns:a16="http://schemas.microsoft.com/office/drawing/2014/main" id="{03D72F11-1478-4456-9715-B9BBD46942AB}"/>
              </a:ext>
            </a:extLst>
          </p:cNvPr>
          <p:cNvSpPr txBox="1"/>
          <p:nvPr/>
        </p:nvSpPr>
        <p:spPr>
          <a:xfrm>
            <a:off x="791956" y="4877286"/>
            <a:ext cx="1402978" cy="1107996"/>
          </a:xfrm>
          <a:prstGeom prst="rect">
            <a:avLst/>
          </a:prstGeom>
          <a:noFill/>
        </p:spPr>
        <p:txBody>
          <a:bodyPr wrap="square" rtlCol="0">
            <a:spAutoFit/>
          </a:bodyPr>
          <a:lstStyle/>
          <a:p>
            <a:pPr algn="ctr">
              <a:defRPr/>
            </a:pPr>
            <a:r>
              <a:rPr lang="en-US" sz="1400" i="1" dirty="0">
                <a:solidFill>
                  <a:srgbClr val="EA4D5E"/>
                </a:solidFill>
              </a:rPr>
              <a:t>Energy to power </a:t>
            </a:r>
          </a:p>
          <a:p>
            <a:pPr algn="ctr">
              <a:defRPr/>
            </a:pPr>
            <a:r>
              <a:rPr lang="en-US" sz="1400" i="1" dirty="0">
                <a:solidFill>
                  <a:srgbClr val="EA4D5E"/>
                </a:solidFill>
              </a:rPr>
              <a:t>the device</a:t>
            </a:r>
          </a:p>
          <a:p>
            <a:pPr algn="ctr">
              <a:defRPr/>
            </a:pPr>
            <a:r>
              <a:rPr lang="en-US" sz="1200" dirty="0">
                <a:solidFill>
                  <a:srgbClr val="000000"/>
                </a:solidFill>
              </a:rPr>
              <a:t>Battery</a:t>
            </a:r>
          </a:p>
          <a:p>
            <a:pPr algn="ctr">
              <a:defRPr/>
            </a:pPr>
            <a:r>
              <a:rPr lang="en-US" sz="1200" dirty="0">
                <a:solidFill>
                  <a:srgbClr val="000000"/>
                </a:solidFill>
              </a:rPr>
              <a:t>AC / DC</a:t>
            </a:r>
          </a:p>
          <a:p>
            <a:pPr algn="ctr">
              <a:defRPr/>
            </a:pPr>
            <a:endParaRPr lang="en-US" sz="1400" i="1" dirty="0">
              <a:solidFill>
                <a:srgbClr val="EA4D5E"/>
              </a:solidFill>
            </a:endParaRPr>
          </a:p>
        </p:txBody>
      </p:sp>
      <p:pic>
        <p:nvPicPr>
          <p:cNvPr id="3074" name="Picture 2">
            <a:extLst>
              <a:ext uri="{FF2B5EF4-FFF2-40B4-BE49-F238E27FC236}">
                <a16:creationId xmlns:a16="http://schemas.microsoft.com/office/drawing/2014/main" id="{B75D7E23-EF89-4F4A-A340-DEB2DB79E1BA}"/>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870388" y="1914124"/>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D626BECC-153F-4A54-B175-9688F637AD51}"/>
              </a:ext>
            </a:extLst>
          </p:cNvPr>
          <p:cNvSpPr txBox="1"/>
          <p:nvPr/>
        </p:nvSpPr>
        <p:spPr>
          <a:xfrm>
            <a:off x="9657110" y="2661304"/>
            <a:ext cx="1170723" cy="1261884"/>
          </a:xfrm>
          <a:prstGeom prst="rect">
            <a:avLst/>
          </a:prstGeom>
          <a:noFill/>
        </p:spPr>
        <p:txBody>
          <a:bodyPr wrap="square">
            <a:spAutoFit/>
          </a:bodyPr>
          <a:lstStyle/>
          <a:p>
            <a:pPr algn="ctr">
              <a:defRPr/>
            </a:pPr>
            <a:r>
              <a:rPr lang="en-US" sz="1400" i="1" dirty="0">
                <a:solidFill>
                  <a:srgbClr val="EA4D5E"/>
                </a:solidFill>
              </a:rPr>
              <a:t>Sensors</a:t>
            </a:r>
          </a:p>
          <a:p>
            <a:pPr algn="ctr">
              <a:defRPr/>
            </a:pPr>
            <a:r>
              <a:rPr lang="en-US" sz="1200" dirty="0">
                <a:solidFill>
                  <a:srgbClr val="000000"/>
                </a:solidFill>
              </a:rPr>
              <a:t>Temperature</a:t>
            </a:r>
          </a:p>
          <a:p>
            <a:pPr algn="ctr">
              <a:defRPr/>
            </a:pPr>
            <a:r>
              <a:rPr lang="en-US" sz="1200" dirty="0">
                <a:solidFill>
                  <a:srgbClr val="000000"/>
                </a:solidFill>
              </a:rPr>
              <a:t>Camera </a:t>
            </a:r>
          </a:p>
          <a:p>
            <a:pPr algn="ctr">
              <a:defRPr/>
            </a:pPr>
            <a:r>
              <a:rPr lang="en-US" sz="1200" dirty="0">
                <a:solidFill>
                  <a:srgbClr val="000000"/>
                </a:solidFill>
              </a:rPr>
              <a:t>Humidity</a:t>
            </a:r>
          </a:p>
          <a:p>
            <a:pPr algn="ctr">
              <a:defRPr/>
            </a:pPr>
            <a:r>
              <a:rPr lang="en-US" sz="1200" dirty="0">
                <a:solidFill>
                  <a:srgbClr val="000000"/>
                </a:solidFill>
              </a:rPr>
              <a:t>Movement</a:t>
            </a:r>
          </a:p>
          <a:p>
            <a:pPr algn="ctr">
              <a:defRPr/>
            </a:pPr>
            <a:endParaRPr lang="en-US" sz="1400" i="1" dirty="0">
              <a:solidFill>
                <a:srgbClr val="EA4D5E"/>
              </a:solidFill>
            </a:endParaRPr>
          </a:p>
        </p:txBody>
      </p:sp>
      <p:pic>
        <p:nvPicPr>
          <p:cNvPr id="3076" name="Picture 4">
            <a:extLst>
              <a:ext uri="{FF2B5EF4-FFF2-40B4-BE49-F238E27FC236}">
                <a16:creationId xmlns:a16="http://schemas.microsoft.com/office/drawing/2014/main" id="{A967EA85-C471-4CE4-91B5-7DB0F021B48F}"/>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6747617" y="1914124"/>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A88966C7-B008-4661-8C5B-64BD96D01F29}"/>
              </a:ext>
            </a:extLst>
          </p:cNvPr>
          <p:cNvSpPr txBox="1"/>
          <p:nvPr/>
        </p:nvSpPr>
        <p:spPr>
          <a:xfrm>
            <a:off x="6101098" y="2661304"/>
            <a:ext cx="1992933" cy="861774"/>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n-US" sz="1400" i="1" dirty="0">
                <a:solidFill>
                  <a:srgbClr val="EA4D5E"/>
                </a:solidFill>
              </a:rPr>
              <a:t>Processor CPU / GPU</a:t>
            </a:r>
          </a:p>
          <a:p>
            <a:pPr marR="0" lvl="0" indent="0" algn="ctr" fontAlgn="auto">
              <a:lnSpc>
                <a:spcPct val="100000"/>
              </a:lnSpc>
              <a:spcBef>
                <a:spcPts val="0"/>
              </a:spcBef>
              <a:spcAft>
                <a:spcPts val="0"/>
              </a:spcAft>
              <a:buClrTx/>
              <a:buSzTx/>
              <a:buFontTx/>
              <a:buNone/>
              <a:tabLst/>
              <a:defRPr/>
            </a:pPr>
            <a:r>
              <a:rPr lang="en-US" sz="1200" dirty="0">
                <a:solidFill>
                  <a:srgbClr val="000000"/>
                </a:solidFill>
              </a:rPr>
              <a:t>ARM</a:t>
            </a:r>
          </a:p>
          <a:p>
            <a:pPr marR="0" lvl="0" indent="0" algn="ctr" fontAlgn="auto">
              <a:lnSpc>
                <a:spcPct val="100000"/>
              </a:lnSpc>
              <a:spcBef>
                <a:spcPts val="0"/>
              </a:spcBef>
              <a:spcAft>
                <a:spcPts val="0"/>
              </a:spcAft>
              <a:buClrTx/>
              <a:buSzTx/>
              <a:buFontTx/>
              <a:buNone/>
              <a:tabLst/>
              <a:defRPr/>
            </a:pPr>
            <a:r>
              <a:rPr lang="en-US" sz="1200" dirty="0">
                <a:solidFill>
                  <a:srgbClr val="000000"/>
                </a:solidFill>
              </a:rPr>
              <a:t>Risk</a:t>
            </a:r>
          </a:p>
          <a:p>
            <a:pPr marR="0" lvl="0" indent="0" algn="ctr" fontAlgn="auto">
              <a:lnSpc>
                <a:spcPct val="100000"/>
              </a:lnSpc>
              <a:spcBef>
                <a:spcPts val="0"/>
              </a:spcBef>
              <a:spcAft>
                <a:spcPts val="0"/>
              </a:spcAft>
              <a:buClrTx/>
              <a:buSzTx/>
              <a:buFontTx/>
              <a:buNone/>
              <a:tabLst/>
              <a:defRPr/>
            </a:pPr>
            <a:r>
              <a:rPr lang="en-US" sz="1200" dirty="0">
                <a:solidFill>
                  <a:srgbClr val="000000"/>
                </a:solidFill>
              </a:rPr>
              <a:t>X86</a:t>
            </a:r>
          </a:p>
        </p:txBody>
      </p:sp>
      <p:pic>
        <p:nvPicPr>
          <p:cNvPr id="3078" name="Picture 6">
            <a:extLst>
              <a:ext uri="{FF2B5EF4-FFF2-40B4-BE49-F238E27FC236}">
                <a16:creationId xmlns:a16="http://schemas.microsoft.com/office/drawing/2014/main" id="{0A7D94E7-FE48-45C8-BA81-F5DFCE95F841}"/>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903515" y="1914124"/>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24E293C4-9C55-4A7A-9990-ECEBF8957F97}"/>
              </a:ext>
            </a:extLst>
          </p:cNvPr>
          <p:cNvSpPr txBox="1"/>
          <p:nvPr/>
        </p:nvSpPr>
        <p:spPr>
          <a:xfrm>
            <a:off x="777794" y="2677910"/>
            <a:ext cx="1110342"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A4D5E"/>
                </a:solidFill>
                <a:effectLst/>
                <a:uLnTx/>
                <a:uFillTx/>
              </a:rPr>
              <a:t>Connectivity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4G/5G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solidFill>
                  <a:srgbClr val="000000"/>
                </a:solidFill>
              </a:rPr>
              <a:t>Wifi</a:t>
            </a:r>
            <a:endParaRPr lang="en-US" sz="1200" dirty="0">
              <a:solidFill>
                <a:srgbClr val="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Lora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Sigfox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ISP - Telco</a:t>
            </a:r>
            <a:endParaRPr lang="en-US" sz="1400" dirty="0">
              <a:solidFill>
                <a:srgbClr val="000000"/>
              </a:solidFill>
            </a:endParaRPr>
          </a:p>
        </p:txBody>
      </p:sp>
      <p:sp>
        <p:nvSpPr>
          <p:cNvPr id="31" name="CuadroTexto 30">
            <a:extLst>
              <a:ext uri="{FF2B5EF4-FFF2-40B4-BE49-F238E27FC236}">
                <a16:creationId xmlns:a16="http://schemas.microsoft.com/office/drawing/2014/main" id="{95D130C3-106C-4637-8510-55DD3651F131}"/>
              </a:ext>
            </a:extLst>
          </p:cNvPr>
          <p:cNvSpPr txBox="1"/>
          <p:nvPr/>
        </p:nvSpPr>
        <p:spPr>
          <a:xfrm>
            <a:off x="9866746" y="4838244"/>
            <a:ext cx="968828" cy="1046440"/>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n-US" sz="1400" i="1" dirty="0">
                <a:solidFill>
                  <a:srgbClr val="EA4D5E"/>
                </a:solidFill>
              </a:rPr>
              <a:t>Actuators</a:t>
            </a:r>
          </a:p>
          <a:p>
            <a:pPr marR="0" lvl="0" indent="0" algn="ctr" fontAlgn="auto">
              <a:lnSpc>
                <a:spcPct val="100000"/>
              </a:lnSpc>
              <a:spcBef>
                <a:spcPts val="0"/>
              </a:spcBef>
              <a:spcAft>
                <a:spcPts val="0"/>
              </a:spcAft>
              <a:buClrTx/>
              <a:buSzTx/>
              <a:buFontTx/>
              <a:buNone/>
              <a:tabLst/>
              <a:defRPr/>
            </a:pPr>
            <a:r>
              <a:rPr lang="en-US" sz="1200" dirty="0">
                <a:solidFill>
                  <a:srgbClr val="000000"/>
                </a:solidFill>
              </a:rPr>
              <a:t>Servos</a:t>
            </a:r>
          </a:p>
          <a:p>
            <a:pPr marR="0" lvl="0" indent="0" algn="ctr" fontAlgn="auto">
              <a:lnSpc>
                <a:spcPct val="100000"/>
              </a:lnSpc>
              <a:spcBef>
                <a:spcPts val="0"/>
              </a:spcBef>
              <a:spcAft>
                <a:spcPts val="0"/>
              </a:spcAft>
              <a:buClrTx/>
              <a:buSzTx/>
              <a:buFontTx/>
              <a:buNone/>
              <a:tabLst/>
              <a:defRPr/>
            </a:pPr>
            <a:r>
              <a:rPr lang="en-US" sz="1200" dirty="0">
                <a:solidFill>
                  <a:srgbClr val="000000"/>
                </a:solidFill>
              </a:rPr>
              <a:t>Relays</a:t>
            </a:r>
          </a:p>
          <a:p>
            <a:pPr marR="0" lvl="0" indent="0" algn="ctr" fontAlgn="auto">
              <a:lnSpc>
                <a:spcPct val="100000"/>
              </a:lnSpc>
              <a:spcBef>
                <a:spcPts val="0"/>
              </a:spcBef>
              <a:spcAft>
                <a:spcPts val="0"/>
              </a:spcAft>
              <a:buClrTx/>
              <a:buSzTx/>
              <a:buFontTx/>
              <a:buNone/>
              <a:tabLst/>
              <a:defRPr/>
            </a:pPr>
            <a:r>
              <a:rPr lang="en-US" sz="1200" dirty="0">
                <a:solidFill>
                  <a:srgbClr val="000000"/>
                </a:solidFill>
              </a:rPr>
              <a:t>Speaker</a:t>
            </a:r>
          </a:p>
          <a:p>
            <a:pPr marR="0" lvl="0" indent="0" algn="ctr" fontAlgn="auto">
              <a:lnSpc>
                <a:spcPct val="100000"/>
              </a:lnSpc>
              <a:spcBef>
                <a:spcPts val="0"/>
              </a:spcBef>
              <a:spcAft>
                <a:spcPts val="0"/>
              </a:spcAft>
              <a:buClrTx/>
              <a:buSzTx/>
              <a:buFontTx/>
              <a:buNone/>
              <a:tabLst/>
              <a:defRPr/>
            </a:pPr>
            <a:r>
              <a:rPr lang="en-US" sz="1200" dirty="0">
                <a:solidFill>
                  <a:srgbClr val="000000"/>
                </a:solidFill>
              </a:rPr>
              <a:t>Light</a:t>
            </a:r>
          </a:p>
        </p:txBody>
      </p:sp>
      <p:sp>
        <p:nvSpPr>
          <p:cNvPr id="39" name="CuadroTexto 38">
            <a:extLst>
              <a:ext uri="{FF2B5EF4-FFF2-40B4-BE49-F238E27FC236}">
                <a16:creationId xmlns:a16="http://schemas.microsoft.com/office/drawing/2014/main" id="{384FD080-8715-4C03-AAA2-1361FE857999}"/>
              </a:ext>
            </a:extLst>
          </p:cNvPr>
          <p:cNvSpPr txBox="1"/>
          <p:nvPr/>
        </p:nvSpPr>
        <p:spPr>
          <a:xfrm>
            <a:off x="6120809" y="4737777"/>
            <a:ext cx="2646164" cy="1077218"/>
          </a:xfrm>
          <a:prstGeom prst="rect">
            <a:avLst/>
          </a:prstGeom>
          <a:noFill/>
        </p:spPr>
        <p:txBody>
          <a:bodyPr wrap="square">
            <a:spAutoFit/>
          </a:bodyPr>
          <a:lstStyle/>
          <a:p>
            <a:pPr algn="ctr">
              <a:defRPr/>
            </a:pPr>
            <a:r>
              <a:rPr lang="en-US" sz="1400" i="1" dirty="0">
                <a:solidFill>
                  <a:srgbClr val="EA4D5E"/>
                </a:solidFill>
              </a:rPr>
              <a:t>User Interface to visualize the Data and control the device</a:t>
            </a:r>
          </a:p>
          <a:p>
            <a:pPr algn="ctr">
              <a:defRPr/>
            </a:pPr>
            <a:r>
              <a:rPr lang="en-US" sz="1200" dirty="0">
                <a:solidFill>
                  <a:srgbClr val="000000"/>
                </a:solidFill>
              </a:rPr>
              <a:t>OS: Linux, windows, etc.</a:t>
            </a:r>
          </a:p>
          <a:p>
            <a:pPr algn="ctr">
              <a:defRPr/>
            </a:pPr>
            <a:r>
              <a:rPr lang="en-US" sz="1200" dirty="0">
                <a:solidFill>
                  <a:srgbClr val="000000"/>
                </a:solidFill>
              </a:rPr>
              <a:t>Google assistant </a:t>
            </a:r>
          </a:p>
          <a:p>
            <a:pPr algn="ctr">
              <a:defRPr/>
            </a:pPr>
            <a:r>
              <a:rPr lang="en-US" sz="1200" dirty="0">
                <a:solidFill>
                  <a:srgbClr val="000000"/>
                </a:solidFill>
              </a:rPr>
              <a:t> Alexia</a:t>
            </a:r>
          </a:p>
        </p:txBody>
      </p:sp>
      <p:pic>
        <p:nvPicPr>
          <p:cNvPr id="2050" name="Picture 2">
            <a:extLst>
              <a:ext uri="{FF2B5EF4-FFF2-40B4-BE49-F238E27FC236}">
                <a16:creationId xmlns:a16="http://schemas.microsoft.com/office/drawing/2014/main" id="{75618014-701F-419E-A1AD-CCEBAB9DADED}"/>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3825566" y="1914124"/>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553CF432-D5B2-4716-B972-7CCFB00B2B40}"/>
              </a:ext>
            </a:extLst>
          </p:cNvPr>
          <p:cNvSpPr txBox="1"/>
          <p:nvPr/>
        </p:nvSpPr>
        <p:spPr>
          <a:xfrm>
            <a:off x="3286706" y="2699746"/>
            <a:ext cx="1992932" cy="861774"/>
          </a:xfrm>
          <a:prstGeom prst="rect">
            <a:avLst/>
          </a:prstGeom>
          <a:noFill/>
        </p:spPr>
        <p:txBody>
          <a:bodyPr wrap="square">
            <a:spAutoFit/>
          </a:bodyPr>
          <a:lstStyle/>
          <a:p>
            <a:pPr algn="ctr">
              <a:defRPr/>
            </a:pPr>
            <a:r>
              <a:rPr lang="en-US" sz="1400" i="1" dirty="0">
                <a:solidFill>
                  <a:srgbClr val="EA4D5E"/>
                </a:solidFill>
              </a:rPr>
              <a:t>Memory / RAM / ROM</a:t>
            </a:r>
          </a:p>
          <a:p>
            <a:pPr algn="ctr">
              <a:defRPr/>
            </a:pPr>
            <a:r>
              <a:rPr lang="en-US" sz="1200" dirty="0">
                <a:solidFill>
                  <a:srgbClr val="000000"/>
                </a:solidFill>
              </a:rPr>
              <a:t>SSD</a:t>
            </a:r>
          </a:p>
          <a:p>
            <a:pPr algn="ctr">
              <a:defRPr/>
            </a:pPr>
            <a:r>
              <a:rPr lang="en-US" sz="1200" dirty="0">
                <a:solidFill>
                  <a:srgbClr val="000000"/>
                </a:solidFill>
              </a:rPr>
              <a:t>SD Card</a:t>
            </a:r>
          </a:p>
          <a:p>
            <a:pPr algn="ctr">
              <a:defRPr/>
            </a:pPr>
            <a:r>
              <a:rPr lang="en-US" sz="1200" dirty="0">
                <a:solidFill>
                  <a:srgbClr val="000000"/>
                </a:solidFill>
              </a:rPr>
              <a:t>SRAM</a:t>
            </a:r>
          </a:p>
        </p:txBody>
      </p:sp>
      <p:pic>
        <p:nvPicPr>
          <p:cNvPr id="41" name="Picture 8" descr="Servo - Iconos gratis de electrónica">
            <a:extLst>
              <a:ext uri="{FF2B5EF4-FFF2-40B4-BE49-F238E27FC236}">
                <a16:creationId xmlns:a16="http://schemas.microsoft.com/office/drawing/2014/main" id="{89D2C164-2E49-4EB3-95AF-F3D9BDF3A41A}"/>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9952471" y="406307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a:extLst>
              <a:ext uri="{FF2B5EF4-FFF2-40B4-BE49-F238E27FC236}">
                <a16:creationId xmlns:a16="http://schemas.microsoft.com/office/drawing/2014/main" id="{E91A0F60-58F1-4B43-8447-D610718D8BA2}"/>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7032925" y="406307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a:extLst>
              <a:ext uri="{FF2B5EF4-FFF2-40B4-BE49-F238E27FC236}">
                <a16:creationId xmlns:a16="http://schemas.microsoft.com/office/drawing/2014/main" id="{FBF4EED8-84B2-4D7B-86FB-5BE5F5AD7315}"/>
              </a:ext>
            </a:extLst>
          </p:cNvPr>
          <p:cNvPicPr>
            <a:picLocks noChangeAspect="1" noChangeArrowheads="1"/>
          </p:cNvPicPr>
          <p:nvPr/>
        </p:nvPicPr>
        <p:blipFill>
          <a:blip r:embed="rId12" cstate="hqprint">
            <a:biLevel thresh="50000"/>
            <a:extLst>
              <a:ext uri="{28A0092B-C50C-407E-A947-70E740481C1C}">
                <a14:useLocalDpi xmlns:a14="http://schemas.microsoft.com/office/drawing/2010/main"/>
              </a:ext>
            </a:extLst>
          </a:blip>
          <a:srcRect/>
          <a:stretch>
            <a:fillRect/>
          </a:stretch>
        </p:blipFill>
        <p:spPr bwMode="auto">
          <a:xfrm>
            <a:off x="1168136" y="411665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49" name="CuadroTexto 48">
            <a:extLst>
              <a:ext uri="{FF2B5EF4-FFF2-40B4-BE49-F238E27FC236}">
                <a16:creationId xmlns:a16="http://schemas.microsoft.com/office/drawing/2014/main" id="{8A4E76F3-6DBF-4234-9FFC-292F3CDB64B4}"/>
              </a:ext>
            </a:extLst>
          </p:cNvPr>
          <p:cNvSpPr txBox="1"/>
          <p:nvPr/>
        </p:nvSpPr>
        <p:spPr>
          <a:xfrm>
            <a:off x="2873671" y="1231227"/>
            <a:ext cx="6144322" cy="369332"/>
          </a:xfrm>
          <a:prstGeom prst="rect">
            <a:avLst/>
          </a:prstGeom>
          <a:noFill/>
        </p:spPr>
        <p:txBody>
          <a:bodyPr wrap="square">
            <a:spAutoFit/>
          </a:bodyPr>
          <a:lstStyle/>
          <a:p>
            <a:r>
              <a:rPr lang="en-US" sz="1800" dirty="0">
                <a:solidFill>
                  <a:srgbClr val="EA4D5E"/>
                </a:solidFill>
              </a:rPr>
              <a:t>An IoT system generally is composed of the following elements:</a:t>
            </a:r>
            <a:endParaRPr lang="es-ES" dirty="0">
              <a:solidFill>
                <a:srgbClr val="EA4D5E"/>
              </a:solidFill>
            </a:endParaRPr>
          </a:p>
        </p:txBody>
      </p:sp>
      <p:sp>
        <p:nvSpPr>
          <p:cNvPr id="28" name="CuadroTexto 27">
            <a:extLst>
              <a:ext uri="{FF2B5EF4-FFF2-40B4-BE49-F238E27FC236}">
                <a16:creationId xmlns:a16="http://schemas.microsoft.com/office/drawing/2014/main" id="{DD41BF2F-F03E-4A07-A7CE-0F8AEB6CC060}"/>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Introduction to IoT : </a:t>
            </a:r>
            <a:r>
              <a:rPr lang="en-US" sz="2000" dirty="0"/>
              <a:t>What do you need to make an IoT system? (1/4)</a:t>
            </a:r>
          </a:p>
        </p:txBody>
      </p:sp>
      <p:sp>
        <p:nvSpPr>
          <p:cNvPr id="29" name="Rectángulo: esquinas redondeadas 28">
            <a:extLst>
              <a:ext uri="{FF2B5EF4-FFF2-40B4-BE49-F238E27FC236}">
                <a16:creationId xmlns:a16="http://schemas.microsoft.com/office/drawing/2014/main" id="{2A8EC94F-9051-4157-988A-BBEF1F45CF28}"/>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1</a:t>
            </a:r>
          </a:p>
        </p:txBody>
      </p:sp>
      <p:pic>
        <p:nvPicPr>
          <p:cNvPr id="1028" name="Picture 4">
            <a:extLst>
              <a:ext uri="{FF2B5EF4-FFF2-40B4-BE49-F238E27FC236}">
                <a16:creationId xmlns:a16="http://schemas.microsoft.com/office/drawing/2014/main" id="{30D754BC-A52A-44E5-8E9A-438B36984EEB}"/>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4074868" y="4107685"/>
            <a:ext cx="630779" cy="630779"/>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8C9D0778-1BE8-4E49-93D2-C105D71D8C47}"/>
              </a:ext>
            </a:extLst>
          </p:cNvPr>
          <p:cNvSpPr txBox="1"/>
          <p:nvPr/>
        </p:nvSpPr>
        <p:spPr>
          <a:xfrm>
            <a:off x="3618619" y="4856020"/>
            <a:ext cx="1543276" cy="1292662"/>
          </a:xfrm>
          <a:prstGeom prst="rect">
            <a:avLst/>
          </a:prstGeom>
          <a:noFill/>
        </p:spPr>
        <p:txBody>
          <a:bodyPr wrap="square" rtlCol="0">
            <a:spAutoFit/>
          </a:bodyPr>
          <a:lstStyle/>
          <a:p>
            <a:pPr algn="ctr">
              <a:defRPr/>
            </a:pPr>
            <a:r>
              <a:rPr lang="en-US" sz="1400" i="1" dirty="0">
                <a:solidFill>
                  <a:srgbClr val="EA4D5E"/>
                </a:solidFill>
              </a:rPr>
              <a:t>Cloud platform for extra capabilities</a:t>
            </a:r>
          </a:p>
          <a:p>
            <a:pPr algn="ctr">
              <a:defRPr/>
            </a:pPr>
            <a:r>
              <a:rPr lang="en-US" sz="1200" dirty="0">
                <a:solidFill>
                  <a:srgbClr val="000000"/>
                </a:solidFill>
              </a:rPr>
              <a:t>Azure/AWS IoT</a:t>
            </a:r>
          </a:p>
          <a:p>
            <a:pPr algn="ctr">
              <a:defRPr/>
            </a:pPr>
            <a:r>
              <a:rPr lang="en-US" sz="1200" dirty="0">
                <a:solidFill>
                  <a:srgbClr val="000000"/>
                </a:solidFill>
              </a:rPr>
              <a:t>Cayenne</a:t>
            </a:r>
          </a:p>
          <a:p>
            <a:pPr algn="ctr">
              <a:defRPr/>
            </a:pPr>
            <a:endParaRPr lang="en-US" sz="1200" dirty="0">
              <a:solidFill>
                <a:srgbClr val="000000"/>
              </a:solidFill>
            </a:endParaRPr>
          </a:p>
          <a:p>
            <a:pPr algn="ctr">
              <a:defRPr/>
            </a:pPr>
            <a:endParaRPr lang="en-US" sz="1400" i="1" dirty="0">
              <a:solidFill>
                <a:srgbClr val="EA4D5E"/>
              </a:solidFill>
            </a:endParaRPr>
          </a:p>
        </p:txBody>
      </p:sp>
      <p:sp>
        <p:nvSpPr>
          <p:cNvPr id="2" name="Rectángulo 1">
            <a:extLst>
              <a:ext uri="{FF2B5EF4-FFF2-40B4-BE49-F238E27FC236}">
                <a16:creationId xmlns:a16="http://schemas.microsoft.com/office/drawing/2014/main" id="{2C0FBA94-E157-A82C-E108-253099FA8FAA}"/>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5" name="Rectángulo 4">
            <a:extLst>
              <a:ext uri="{FF2B5EF4-FFF2-40B4-BE49-F238E27FC236}">
                <a16:creationId xmlns:a16="http://schemas.microsoft.com/office/drawing/2014/main" id="{E380C4D2-8840-BC7E-2E00-23CCC4FF43F7}"/>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6" name="CuadroTexto 5">
            <a:extLst>
              <a:ext uri="{FF2B5EF4-FFF2-40B4-BE49-F238E27FC236}">
                <a16:creationId xmlns:a16="http://schemas.microsoft.com/office/drawing/2014/main" id="{B6904278-91AE-4BE2-A7ED-F5DFF77A5C50}"/>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7" name="Imagen 6">
            <a:extLst>
              <a:ext uri="{FF2B5EF4-FFF2-40B4-BE49-F238E27FC236}">
                <a16:creationId xmlns:a16="http://schemas.microsoft.com/office/drawing/2014/main" id="{346B62E4-892E-F84A-DBD8-E344CBC8D6A7}"/>
              </a:ext>
            </a:extLst>
          </p:cNvPr>
          <p:cNvPicPr>
            <a:picLocks noChangeAspect="1"/>
          </p:cNvPicPr>
          <p:nvPr/>
        </p:nvPicPr>
        <p:blipFill>
          <a:blip r:embed="rId14"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4788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3" grpId="0"/>
      <p:bldP spid="26" grpId="0"/>
      <p:bldP spid="31" grpId="0"/>
      <p:bldP spid="39" grpId="0"/>
      <p:bldP spid="27" grpId="0"/>
      <p:bldP spid="4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n-US" smtClean="0"/>
              <a:pPr/>
              <a:t>11</a:t>
            </a:fld>
            <a:endParaRPr lang="en-US" dirty="0"/>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pic>
        <p:nvPicPr>
          <p:cNvPr id="13314" name="Picture 2" descr="Meet The Brand New Raspberry Pi 4 8GB - Latest Open Tech From Seeed">
            <a:extLst>
              <a:ext uri="{FF2B5EF4-FFF2-40B4-BE49-F238E27FC236}">
                <a16:creationId xmlns:a16="http://schemas.microsoft.com/office/drawing/2014/main" id="{BE417A1B-B69A-4A23-8A01-6D64E26A64B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67000" y="1408655"/>
            <a:ext cx="7075488" cy="4197488"/>
          </a:xfrm>
          <a:prstGeom prst="rect">
            <a:avLst/>
          </a:prstGeom>
          <a:noFill/>
          <a:extLst>
            <a:ext uri="{909E8E84-426E-40DD-AFC4-6F175D3DCCD1}">
              <a14:hiddenFill xmlns:a14="http://schemas.microsoft.com/office/drawing/2010/main">
                <a:solidFill>
                  <a:srgbClr val="FFFFFF"/>
                </a:solidFill>
              </a14:hiddenFill>
            </a:ext>
          </a:extLst>
        </p:spPr>
      </p:pic>
      <p:sp>
        <p:nvSpPr>
          <p:cNvPr id="12" name="Bocadillo: rectángulo con esquinas redondeadas 11">
            <a:extLst>
              <a:ext uri="{FF2B5EF4-FFF2-40B4-BE49-F238E27FC236}">
                <a16:creationId xmlns:a16="http://schemas.microsoft.com/office/drawing/2014/main" id="{DBF39088-F225-4EF3-AAEB-133DBB670F7B}"/>
              </a:ext>
            </a:extLst>
          </p:cNvPr>
          <p:cNvSpPr/>
          <p:nvPr/>
        </p:nvSpPr>
        <p:spPr>
          <a:xfrm>
            <a:off x="9296400" y="1192601"/>
            <a:ext cx="1752600" cy="559999"/>
          </a:xfrm>
          <a:prstGeom prst="wedgeRoundRectCallout">
            <a:avLst>
              <a:gd name="adj1" fmla="val -76734"/>
              <a:gd name="adj2" fmla="val 77717"/>
              <a:gd name="adj3" fmla="val 16667"/>
            </a:avLst>
          </a:prstGeom>
          <a:solidFill>
            <a:schemeClr val="bg1"/>
          </a:solidFill>
          <a:ln>
            <a:solidFill>
              <a:srgbClr val="EA4D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To add extra functionalities, 4g, GPS, etc.</a:t>
            </a:r>
          </a:p>
        </p:txBody>
      </p:sp>
      <p:sp>
        <p:nvSpPr>
          <p:cNvPr id="2" name="Rectángulo 1">
            <a:extLst>
              <a:ext uri="{FF2B5EF4-FFF2-40B4-BE49-F238E27FC236}">
                <a16:creationId xmlns:a16="http://schemas.microsoft.com/office/drawing/2014/main" id="{801F9B52-60D6-4676-8824-311D81E80FA8}"/>
              </a:ext>
            </a:extLst>
          </p:cNvPr>
          <p:cNvSpPr/>
          <p:nvPr/>
        </p:nvSpPr>
        <p:spPr>
          <a:xfrm>
            <a:off x="216446" y="3304309"/>
            <a:ext cx="2268809" cy="2874846"/>
          </a:xfrm>
          <a:prstGeom prst="rect">
            <a:avLst/>
          </a:prstGeom>
          <a:noFill/>
          <a:ln>
            <a:solidFill>
              <a:srgbClr val="EA4D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EA4D5E"/>
                </a:solidFill>
              </a:rPr>
              <a:t>Many options:</a:t>
            </a:r>
          </a:p>
          <a:p>
            <a:pPr marL="285750" indent="-285750">
              <a:buFont typeface="Arial" panose="020B0604020202020204" pitchFamily="34" charset="0"/>
              <a:buChar char="•"/>
            </a:pPr>
            <a:r>
              <a:rPr lang="en-US" sz="1600" dirty="0">
                <a:solidFill>
                  <a:schemeClr val="tx1"/>
                </a:solidFill>
              </a:rPr>
              <a:t>Raspberry Pi</a:t>
            </a:r>
          </a:p>
          <a:p>
            <a:pPr marL="285750" indent="-285750">
              <a:buFont typeface="Arial" panose="020B0604020202020204" pitchFamily="34" charset="0"/>
              <a:buChar char="•"/>
            </a:pPr>
            <a:r>
              <a:rPr lang="en-US" sz="1600" i="0" dirty="0">
                <a:solidFill>
                  <a:schemeClr val="tx1"/>
                </a:solidFill>
                <a:effectLst/>
              </a:rPr>
              <a:t>Arduino </a:t>
            </a:r>
          </a:p>
          <a:p>
            <a:pPr marL="285750" indent="-285750">
              <a:buFont typeface="Arial" panose="020B0604020202020204" pitchFamily="34" charset="0"/>
              <a:buChar char="•"/>
            </a:pPr>
            <a:r>
              <a:rPr lang="en-US" sz="1600" i="0" dirty="0">
                <a:solidFill>
                  <a:schemeClr val="tx1"/>
                </a:solidFill>
                <a:effectLst/>
              </a:rPr>
              <a:t>Onion Omega2+</a:t>
            </a:r>
          </a:p>
          <a:p>
            <a:pPr marL="285750" indent="-285750">
              <a:buFont typeface="Arial" panose="020B0604020202020204" pitchFamily="34" charset="0"/>
              <a:buChar char="•"/>
            </a:pPr>
            <a:r>
              <a:rPr lang="en-US" sz="1600" i="0" dirty="0">
                <a:solidFill>
                  <a:schemeClr val="tx1"/>
                </a:solidFill>
                <a:effectLst/>
              </a:rPr>
              <a:t>ASUS Tinker Board S</a:t>
            </a:r>
          </a:p>
          <a:p>
            <a:pPr marL="285750" indent="-285750">
              <a:buFont typeface="Arial" panose="020B0604020202020204" pitchFamily="34" charset="0"/>
              <a:buChar char="•"/>
            </a:pPr>
            <a:r>
              <a:rPr lang="en-US" sz="1600" i="0" dirty="0" err="1">
                <a:solidFill>
                  <a:schemeClr val="tx1"/>
                </a:solidFill>
                <a:effectLst/>
              </a:rPr>
              <a:t>ClockworkPi</a:t>
            </a:r>
            <a:endParaRPr lang="en-US" sz="1600" i="0" dirty="0">
              <a:solidFill>
                <a:schemeClr val="tx1"/>
              </a:solidFill>
              <a:effectLst/>
            </a:endParaRPr>
          </a:p>
          <a:p>
            <a:pPr marL="285750" indent="-285750">
              <a:buFont typeface="Arial" panose="020B0604020202020204" pitchFamily="34" charset="0"/>
              <a:buChar char="•"/>
            </a:pPr>
            <a:r>
              <a:rPr lang="en-US" sz="1600" i="0" dirty="0">
                <a:solidFill>
                  <a:schemeClr val="tx1"/>
                </a:solidFill>
                <a:effectLst/>
              </a:rPr>
              <a:t>Rock64 Media Board</a:t>
            </a:r>
          </a:p>
          <a:p>
            <a:pPr marL="285750" indent="-285750">
              <a:buFont typeface="Arial" panose="020B0604020202020204" pitchFamily="34" charset="0"/>
              <a:buChar char="•"/>
            </a:pPr>
            <a:r>
              <a:rPr lang="en-US" sz="1600" i="0" dirty="0">
                <a:solidFill>
                  <a:schemeClr val="tx1"/>
                </a:solidFill>
                <a:effectLst/>
              </a:rPr>
              <a:t>Banana Pi</a:t>
            </a:r>
          </a:p>
          <a:p>
            <a:pPr marL="285750" indent="-285750">
              <a:buFont typeface="Arial" panose="020B0604020202020204" pitchFamily="34" charset="0"/>
              <a:buChar char="•"/>
            </a:pPr>
            <a:r>
              <a:rPr lang="en-US" sz="1600" i="0" dirty="0">
                <a:solidFill>
                  <a:schemeClr val="tx1"/>
                </a:solidFill>
                <a:effectLst/>
              </a:rPr>
              <a:t>Orange Pi</a:t>
            </a:r>
          </a:p>
          <a:p>
            <a:pPr marL="285750" indent="-285750">
              <a:buFont typeface="Arial" panose="020B0604020202020204" pitchFamily="34" charset="0"/>
              <a:buChar char="•"/>
            </a:pPr>
            <a:r>
              <a:rPr lang="en-US" sz="1600" i="0" dirty="0" err="1">
                <a:solidFill>
                  <a:schemeClr val="tx1"/>
                </a:solidFill>
                <a:effectLst/>
              </a:rPr>
              <a:t>NanoPi</a:t>
            </a:r>
            <a:r>
              <a:rPr lang="en-US" sz="1600" i="0" dirty="0">
                <a:solidFill>
                  <a:schemeClr val="tx1"/>
                </a:solidFill>
                <a:effectLst/>
              </a:rPr>
              <a:t> NEO2</a:t>
            </a:r>
          </a:p>
        </p:txBody>
      </p:sp>
      <p:pic>
        <p:nvPicPr>
          <p:cNvPr id="4098" name="Picture 2">
            <a:extLst>
              <a:ext uri="{FF2B5EF4-FFF2-40B4-BE49-F238E27FC236}">
                <a16:creationId xmlns:a16="http://schemas.microsoft.com/office/drawing/2014/main" id="{FB20EDF0-D417-4454-AE97-01D5505FE380}"/>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957235" y="5635844"/>
            <a:ext cx="412595" cy="41259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A3D9E621-D041-7E80-C937-F84702476372}"/>
              </a:ext>
            </a:extLst>
          </p:cNvPr>
          <p:cNvSpPr txBox="1"/>
          <p:nvPr/>
        </p:nvSpPr>
        <p:spPr>
          <a:xfrm>
            <a:off x="2581719" y="5842141"/>
            <a:ext cx="9190411" cy="369332"/>
          </a:xfrm>
          <a:prstGeom prst="rect">
            <a:avLst/>
          </a:prstGeom>
          <a:noFill/>
        </p:spPr>
        <p:txBody>
          <a:bodyPr wrap="square">
            <a:spAutoFit/>
          </a:bodyPr>
          <a:lstStyle/>
          <a:p>
            <a:r>
              <a:rPr lang="en-US" sz="1800" dirty="0">
                <a:solidFill>
                  <a:srgbClr val="EA4D5E"/>
                </a:solidFill>
                <a:latin typeface="Graphik Web"/>
              </a:rPr>
              <a:t>Small single-board computers (SBCs) comes in  all sizes, all budget – From 2 euros to ….</a:t>
            </a:r>
            <a:endParaRPr lang="es-ES" dirty="0">
              <a:solidFill>
                <a:srgbClr val="EA4D5E"/>
              </a:solidFill>
            </a:endParaRPr>
          </a:p>
        </p:txBody>
      </p:sp>
      <p:sp>
        <p:nvSpPr>
          <p:cNvPr id="7" name="CuadroTexto 6">
            <a:extLst>
              <a:ext uri="{FF2B5EF4-FFF2-40B4-BE49-F238E27FC236}">
                <a16:creationId xmlns:a16="http://schemas.microsoft.com/office/drawing/2014/main" id="{4078EADC-D74C-124B-0603-C339250ABD1A}"/>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Introduction to IoT : </a:t>
            </a:r>
            <a:r>
              <a:rPr lang="en-US" sz="2000" dirty="0"/>
              <a:t>What do you need to make an IoT system? (2/4)</a:t>
            </a:r>
          </a:p>
        </p:txBody>
      </p:sp>
      <p:sp>
        <p:nvSpPr>
          <p:cNvPr id="8" name="Rectángulo: esquinas redondeadas 7">
            <a:extLst>
              <a:ext uri="{FF2B5EF4-FFF2-40B4-BE49-F238E27FC236}">
                <a16:creationId xmlns:a16="http://schemas.microsoft.com/office/drawing/2014/main" id="{B540DB29-E3BA-AC2B-81AD-9A179136ACF6}"/>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1</a:t>
            </a:r>
          </a:p>
        </p:txBody>
      </p:sp>
      <p:sp>
        <p:nvSpPr>
          <p:cNvPr id="3" name="Rectángulo 2">
            <a:extLst>
              <a:ext uri="{FF2B5EF4-FFF2-40B4-BE49-F238E27FC236}">
                <a16:creationId xmlns:a16="http://schemas.microsoft.com/office/drawing/2014/main" id="{B2C53838-40F2-D91C-31D1-CB6DE7B70E09}"/>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9" name="Rectángulo 8">
            <a:extLst>
              <a:ext uri="{FF2B5EF4-FFF2-40B4-BE49-F238E27FC236}">
                <a16:creationId xmlns:a16="http://schemas.microsoft.com/office/drawing/2014/main" id="{0B667F7B-8793-5B99-778D-60E06686781E}"/>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0" name="CuadroTexto 9">
            <a:extLst>
              <a:ext uri="{FF2B5EF4-FFF2-40B4-BE49-F238E27FC236}">
                <a16:creationId xmlns:a16="http://schemas.microsoft.com/office/drawing/2014/main" id="{53A7F52A-7271-812A-3874-66B02E5A521D}"/>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11" name="Imagen 10">
            <a:extLst>
              <a:ext uri="{FF2B5EF4-FFF2-40B4-BE49-F238E27FC236}">
                <a16:creationId xmlns:a16="http://schemas.microsoft.com/office/drawing/2014/main" id="{413C2A62-B3C0-5767-B402-B537F56C42B1}"/>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7768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75598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n-US" smtClean="0"/>
              <a:pPr/>
              <a:t>12</a:t>
            </a:fld>
            <a:endParaRPr lang="en-US" dirty="0"/>
          </a:p>
        </p:txBody>
      </p:sp>
      <p:sp>
        <p:nvSpPr>
          <p:cNvPr id="7" name="CuadroTexto 6">
            <a:extLst>
              <a:ext uri="{FF2B5EF4-FFF2-40B4-BE49-F238E27FC236}">
                <a16:creationId xmlns:a16="http://schemas.microsoft.com/office/drawing/2014/main" id="{4078EADC-D74C-124B-0603-C339250ABD1A}"/>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Introduction to IoT : </a:t>
            </a:r>
            <a:r>
              <a:rPr lang="en-US" sz="2000" dirty="0"/>
              <a:t>What do you need to make an IoT system? (3/4)</a:t>
            </a:r>
          </a:p>
        </p:txBody>
      </p:sp>
      <p:sp>
        <p:nvSpPr>
          <p:cNvPr id="8" name="Rectángulo: esquinas redondeadas 7">
            <a:extLst>
              <a:ext uri="{FF2B5EF4-FFF2-40B4-BE49-F238E27FC236}">
                <a16:creationId xmlns:a16="http://schemas.microsoft.com/office/drawing/2014/main" id="{B540DB29-E3BA-AC2B-81AD-9A179136ACF6}"/>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1</a:t>
            </a:r>
          </a:p>
        </p:txBody>
      </p:sp>
      <p:sp>
        <p:nvSpPr>
          <p:cNvPr id="9" name="CuadroTexto 8">
            <a:extLst>
              <a:ext uri="{FF2B5EF4-FFF2-40B4-BE49-F238E27FC236}">
                <a16:creationId xmlns:a16="http://schemas.microsoft.com/office/drawing/2014/main" id="{DD19A95A-9D97-BF88-2954-12B798C450F9}"/>
              </a:ext>
            </a:extLst>
          </p:cNvPr>
          <p:cNvSpPr txBox="1"/>
          <p:nvPr/>
        </p:nvSpPr>
        <p:spPr>
          <a:xfrm>
            <a:off x="2581719" y="6099425"/>
            <a:ext cx="8177593" cy="369332"/>
          </a:xfrm>
          <a:prstGeom prst="rect">
            <a:avLst/>
          </a:prstGeom>
          <a:noFill/>
        </p:spPr>
        <p:txBody>
          <a:bodyPr wrap="square">
            <a:spAutoFit/>
          </a:bodyPr>
          <a:lstStyle/>
          <a:p>
            <a:r>
              <a:rPr lang="en-US" sz="1800" dirty="0">
                <a:solidFill>
                  <a:srgbClr val="EA4D5E"/>
                </a:solidFill>
                <a:latin typeface="Graphik Web"/>
              </a:rPr>
              <a:t>A few examples of controls, sensors, actuators, etc. Do you know what they do?</a:t>
            </a:r>
            <a:endParaRPr lang="en-US" dirty="0">
              <a:solidFill>
                <a:srgbClr val="EA4D5E"/>
              </a:solidFill>
            </a:endParaRPr>
          </a:p>
        </p:txBody>
      </p:sp>
      <p:pic>
        <p:nvPicPr>
          <p:cNvPr id="10" name="Picture 2" descr="37 in 1 Ultimate Sensor Modules Kit for Arduino Uno R3, Mega 2560, Ras">
            <a:extLst>
              <a:ext uri="{FF2B5EF4-FFF2-40B4-BE49-F238E27FC236}">
                <a16:creationId xmlns:a16="http://schemas.microsoft.com/office/drawing/2014/main" id="{48CEB6DD-7037-218C-50B8-5747F87BA086}"/>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816521" y="1776072"/>
            <a:ext cx="797442" cy="7660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37 in 1 Ultimate Sensor Modules Kit for Arduino Uno R3, Mega 2560, Ras">
            <a:extLst>
              <a:ext uri="{FF2B5EF4-FFF2-40B4-BE49-F238E27FC236}">
                <a16:creationId xmlns:a16="http://schemas.microsoft.com/office/drawing/2014/main" id="{93971493-626E-FC59-B263-1F4220B071C3}"/>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a:off x="3457738" y="1586083"/>
            <a:ext cx="1457649" cy="863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37 in 1 Ultimate Sensor Modules Kit for Arduino Uno R3, Mega 2560, Ras">
            <a:extLst>
              <a:ext uri="{FF2B5EF4-FFF2-40B4-BE49-F238E27FC236}">
                <a16:creationId xmlns:a16="http://schemas.microsoft.com/office/drawing/2014/main" id="{C6416BDF-8AC4-1E51-0B03-237CB9760A3A}"/>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9086287" y="3453053"/>
            <a:ext cx="920407" cy="8853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37 in 1 Ultimate Sensor Modules Kit for Arduino Uno R3, Mega 2560, Ras">
            <a:extLst>
              <a:ext uri="{FF2B5EF4-FFF2-40B4-BE49-F238E27FC236}">
                <a16:creationId xmlns:a16="http://schemas.microsoft.com/office/drawing/2014/main" id="{74E577C5-E9E8-42B4-5240-33260EF820CE}"/>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3599919" y="4085976"/>
            <a:ext cx="950833" cy="8620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37 in 1 Ultimate Sensor Modules Kit for Arduino Uno R3, Mega 2560, Ras">
            <a:extLst>
              <a:ext uri="{FF2B5EF4-FFF2-40B4-BE49-F238E27FC236}">
                <a16:creationId xmlns:a16="http://schemas.microsoft.com/office/drawing/2014/main" id="{178105CF-6F95-094F-55FE-2C0FBC02EAFB}"/>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a:off x="6554192" y="2566434"/>
            <a:ext cx="885699" cy="1019565"/>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a:extLst>
              <a:ext uri="{FF2B5EF4-FFF2-40B4-BE49-F238E27FC236}">
                <a16:creationId xmlns:a16="http://schemas.microsoft.com/office/drawing/2014/main" id="{F875EF26-1E1E-D3D4-2520-5C4853DF80E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85359" y="5167640"/>
            <a:ext cx="754952" cy="648786"/>
          </a:xfrm>
          <a:prstGeom prst="rect">
            <a:avLst/>
          </a:prstGeom>
        </p:spPr>
      </p:pic>
      <p:pic>
        <p:nvPicPr>
          <p:cNvPr id="26" name="Picture 2" descr="37 in 1 Ultimate Sensor Modules Kit for Arduino Uno R3, Mega 2560, Ras">
            <a:extLst>
              <a:ext uri="{FF2B5EF4-FFF2-40B4-BE49-F238E27FC236}">
                <a16:creationId xmlns:a16="http://schemas.microsoft.com/office/drawing/2014/main" id="{3FDE0DF9-B6B4-D1EB-9C99-E813368EDF72}"/>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5129398" y="4129166"/>
            <a:ext cx="964905" cy="8914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37 in 1 Ultimate Sensor Modules Kit for Arduino Uno R3, Mega 2560, Ras">
            <a:extLst>
              <a:ext uri="{FF2B5EF4-FFF2-40B4-BE49-F238E27FC236}">
                <a16:creationId xmlns:a16="http://schemas.microsoft.com/office/drawing/2014/main" id="{979ADDBB-0161-039B-A38C-142E251BAFAF}"/>
              </a:ext>
            </a:extLst>
          </p:cNvPr>
          <p:cNvPicPr>
            <a:picLocks noChangeAspect="1" noChangeArrowheads="1"/>
          </p:cNvPicPr>
          <p:nvPr/>
        </p:nvPicPr>
        <p:blipFill rotWithShape="1">
          <a:blip r:embed="rId13" cstate="hqprint">
            <a:extLst>
              <a:ext uri="{28A0092B-C50C-407E-A947-70E740481C1C}">
                <a14:useLocalDpi xmlns:a14="http://schemas.microsoft.com/office/drawing/2010/main"/>
              </a:ext>
            </a:extLst>
          </a:blip>
          <a:srcRect/>
          <a:stretch/>
        </p:blipFill>
        <p:spPr bwMode="auto">
          <a:xfrm>
            <a:off x="11121971" y="2556538"/>
            <a:ext cx="885699" cy="9075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37 in 1 Ultimate Sensor Modules Kit for Arduino Uno R3, Mega 2560, Ras">
            <a:extLst>
              <a:ext uri="{FF2B5EF4-FFF2-40B4-BE49-F238E27FC236}">
                <a16:creationId xmlns:a16="http://schemas.microsoft.com/office/drawing/2014/main" id="{22E9B52D-4516-10A8-C495-7AB0BE09345F}"/>
              </a:ext>
            </a:extLst>
          </p:cNvPr>
          <p:cNvPicPr>
            <a:picLocks noChangeAspect="1" noChangeArrowheads="1"/>
          </p:cNvPicPr>
          <p:nvPr/>
        </p:nvPicPr>
        <p:blipFill rotWithShape="1">
          <a:blip r:embed="rId14" cstate="hqprint">
            <a:extLst>
              <a:ext uri="{28A0092B-C50C-407E-A947-70E740481C1C}">
                <a14:useLocalDpi xmlns:a14="http://schemas.microsoft.com/office/drawing/2010/main"/>
              </a:ext>
            </a:extLst>
          </a:blip>
          <a:srcRect/>
          <a:stretch/>
        </p:blipFill>
        <p:spPr bwMode="auto">
          <a:xfrm>
            <a:off x="4956757" y="1657699"/>
            <a:ext cx="1266916" cy="7606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37 in 1 Ultimate Sensor Modules Kit for Arduino Uno R3, Mega 2560, Ras">
            <a:extLst>
              <a:ext uri="{FF2B5EF4-FFF2-40B4-BE49-F238E27FC236}">
                <a16:creationId xmlns:a16="http://schemas.microsoft.com/office/drawing/2014/main" id="{550F369A-69BE-24A6-B9C6-7CA6C2C56FE5}"/>
              </a:ext>
            </a:extLst>
          </p:cNvPr>
          <p:cNvPicPr>
            <a:picLocks noChangeAspect="1" noChangeArrowheads="1"/>
          </p:cNvPicPr>
          <p:nvPr/>
        </p:nvPicPr>
        <p:blipFill rotWithShape="1">
          <a:blip r:embed="rId15" cstate="hqprint">
            <a:extLst>
              <a:ext uri="{28A0092B-C50C-407E-A947-70E740481C1C}">
                <a14:useLocalDpi xmlns:a14="http://schemas.microsoft.com/office/drawing/2010/main"/>
              </a:ext>
            </a:extLst>
          </a:blip>
          <a:srcRect/>
          <a:stretch/>
        </p:blipFill>
        <p:spPr bwMode="auto">
          <a:xfrm>
            <a:off x="7696721" y="4310042"/>
            <a:ext cx="847843" cy="8367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37 in 1 Ultimate Sensor Modules Kit for Arduino Uno R3, Mega 2560, Ras">
            <a:extLst>
              <a:ext uri="{FF2B5EF4-FFF2-40B4-BE49-F238E27FC236}">
                <a16:creationId xmlns:a16="http://schemas.microsoft.com/office/drawing/2014/main" id="{4DB976B7-53A9-A3B2-39E1-6270C5E681B5}"/>
              </a:ext>
            </a:extLst>
          </p:cNvPr>
          <p:cNvPicPr>
            <a:picLocks noChangeAspect="1" noChangeArrowheads="1"/>
          </p:cNvPicPr>
          <p:nvPr/>
        </p:nvPicPr>
        <p:blipFill rotWithShape="1">
          <a:blip r:embed="rId16" cstate="hqprint">
            <a:extLst>
              <a:ext uri="{28A0092B-C50C-407E-A947-70E740481C1C}">
                <a14:useLocalDpi xmlns:a14="http://schemas.microsoft.com/office/drawing/2010/main"/>
              </a:ext>
            </a:extLst>
          </a:blip>
          <a:srcRect/>
          <a:stretch/>
        </p:blipFill>
        <p:spPr bwMode="auto">
          <a:xfrm>
            <a:off x="11114100" y="3530578"/>
            <a:ext cx="794743" cy="846326"/>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 descr="37 in 1 Ultimate Sensor Modules Kit for Arduino Uno R3, Mega 2560, Ras">
            <a:extLst>
              <a:ext uri="{FF2B5EF4-FFF2-40B4-BE49-F238E27FC236}">
                <a16:creationId xmlns:a16="http://schemas.microsoft.com/office/drawing/2014/main" id="{6E1EFD18-1598-BF4B-0E47-5880D5DDCBA4}"/>
              </a:ext>
            </a:extLst>
          </p:cNvPr>
          <p:cNvPicPr>
            <a:picLocks noChangeAspect="1" noChangeArrowheads="1"/>
          </p:cNvPicPr>
          <p:nvPr/>
        </p:nvPicPr>
        <p:blipFill rotWithShape="1">
          <a:blip r:embed="rId17" cstate="hqprint">
            <a:extLst>
              <a:ext uri="{28A0092B-C50C-407E-A947-70E740481C1C}">
                <a14:useLocalDpi xmlns:a14="http://schemas.microsoft.com/office/drawing/2010/main"/>
              </a:ext>
            </a:extLst>
          </a:blip>
          <a:srcRect/>
          <a:stretch/>
        </p:blipFill>
        <p:spPr bwMode="auto">
          <a:xfrm>
            <a:off x="3542631" y="2452544"/>
            <a:ext cx="1168039" cy="8187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2" descr="37 in 1 Ultimate Sensor Modules Kit for Arduino Uno R3, Mega 2560, Ras">
            <a:extLst>
              <a:ext uri="{FF2B5EF4-FFF2-40B4-BE49-F238E27FC236}">
                <a16:creationId xmlns:a16="http://schemas.microsoft.com/office/drawing/2014/main" id="{B7505944-E12F-B4D1-A18B-AC1FC4465861}"/>
              </a:ext>
            </a:extLst>
          </p:cNvPr>
          <p:cNvPicPr>
            <a:picLocks noChangeAspect="1" noChangeArrowheads="1"/>
          </p:cNvPicPr>
          <p:nvPr/>
        </p:nvPicPr>
        <p:blipFill rotWithShape="1">
          <a:blip r:embed="rId18" cstate="hqprint">
            <a:extLst>
              <a:ext uri="{28A0092B-C50C-407E-A947-70E740481C1C}">
                <a14:useLocalDpi xmlns:a14="http://schemas.microsoft.com/office/drawing/2010/main"/>
              </a:ext>
            </a:extLst>
          </a:blip>
          <a:srcRect/>
          <a:stretch/>
        </p:blipFill>
        <p:spPr bwMode="auto">
          <a:xfrm>
            <a:off x="4987743" y="2594894"/>
            <a:ext cx="1081979" cy="628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2" descr="37 in 1 Ultimate Sensor Modules Kit for Arduino Uno R3, Mega 2560, Ras">
            <a:extLst>
              <a:ext uri="{FF2B5EF4-FFF2-40B4-BE49-F238E27FC236}">
                <a16:creationId xmlns:a16="http://schemas.microsoft.com/office/drawing/2014/main" id="{B0827E11-646F-FB3D-646E-930DCEB7A6DF}"/>
              </a:ext>
            </a:extLst>
          </p:cNvPr>
          <p:cNvPicPr>
            <a:picLocks noChangeAspect="1" noChangeArrowheads="1"/>
          </p:cNvPicPr>
          <p:nvPr/>
        </p:nvPicPr>
        <p:blipFill rotWithShape="1">
          <a:blip r:embed="rId19" cstate="hqprint">
            <a:extLst>
              <a:ext uri="{28A0092B-C50C-407E-A947-70E740481C1C}">
                <a14:useLocalDpi xmlns:a14="http://schemas.microsoft.com/office/drawing/2010/main"/>
              </a:ext>
            </a:extLst>
          </a:blip>
          <a:srcRect/>
          <a:stretch/>
        </p:blipFill>
        <p:spPr bwMode="auto">
          <a:xfrm>
            <a:off x="9101250" y="2649533"/>
            <a:ext cx="991143" cy="73674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2" descr="37 in 1 Ultimate Sensor Modules Kit for Arduino Uno R3, Mega 2560, Ras">
            <a:extLst>
              <a:ext uri="{FF2B5EF4-FFF2-40B4-BE49-F238E27FC236}">
                <a16:creationId xmlns:a16="http://schemas.microsoft.com/office/drawing/2014/main" id="{5F921C15-FF55-7FF1-AB89-3EDEDF351C7B}"/>
              </a:ext>
            </a:extLst>
          </p:cNvPr>
          <p:cNvPicPr>
            <a:picLocks noChangeAspect="1" noChangeArrowheads="1"/>
          </p:cNvPicPr>
          <p:nvPr/>
        </p:nvPicPr>
        <p:blipFill rotWithShape="1">
          <a:blip r:embed="rId20" cstate="hqprint">
            <a:extLst>
              <a:ext uri="{28A0092B-C50C-407E-A947-70E740481C1C}">
                <a14:useLocalDpi xmlns:a14="http://schemas.microsoft.com/office/drawing/2010/main"/>
              </a:ext>
            </a:extLst>
          </a:blip>
          <a:srcRect/>
          <a:stretch/>
        </p:blipFill>
        <p:spPr bwMode="auto">
          <a:xfrm>
            <a:off x="10142197" y="3592220"/>
            <a:ext cx="844271" cy="70607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2" descr="37 in 1 Ultimate Sensor Modules Kit for Arduino Uno R3, Mega 2560, Ras">
            <a:extLst>
              <a:ext uri="{FF2B5EF4-FFF2-40B4-BE49-F238E27FC236}">
                <a16:creationId xmlns:a16="http://schemas.microsoft.com/office/drawing/2014/main" id="{37441EFE-4DA8-AA05-29ED-EDD6B6F65C47}"/>
              </a:ext>
            </a:extLst>
          </p:cNvPr>
          <p:cNvPicPr>
            <a:picLocks noChangeAspect="1" noChangeArrowheads="1"/>
          </p:cNvPicPr>
          <p:nvPr/>
        </p:nvPicPr>
        <p:blipFill rotWithShape="1">
          <a:blip r:embed="rId21" cstate="hqprint">
            <a:extLst>
              <a:ext uri="{28A0092B-C50C-407E-A947-70E740481C1C}">
                <a14:useLocalDpi xmlns:a14="http://schemas.microsoft.com/office/drawing/2010/main"/>
              </a:ext>
            </a:extLst>
          </a:blip>
          <a:srcRect/>
          <a:stretch/>
        </p:blipFill>
        <p:spPr bwMode="auto">
          <a:xfrm>
            <a:off x="7534723" y="3474032"/>
            <a:ext cx="1133884" cy="68736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2" descr="37 in 1 Ultimate Sensor Modules Kit for Arduino Uno R3, Mega 2560, Ras">
            <a:extLst>
              <a:ext uri="{FF2B5EF4-FFF2-40B4-BE49-F238E27FC236}">
                <a16:creationId xmlns:a16="http://schemas.microsoft.com/office/drawing/2014/main" id="{7B8DA7D3-9D8C-F8D7-37A4-B24E7DC88CC6}"/>
              </a:ext>
            </a:extLst>
          </p:cNvPr>
          <p:cNvPicPr>
            <a:picLocks noChangeAspect="1" noChangeArrowheads="1"/>
          </p:cNvPicPr>
          <p:nvPr/>
        </p:nvPicPr>
        <p:blipFill rotWithShape="1">
          <a:blip r:embed="rId22" cstate="hqprint">
            <a:extLst>
              <a:ext uri="{28A0092B-C50C-407E-A947-70E740481C1C}">
                <a14:useLocalDpi xmlns:a14="http://schemas.microsoft.com/office/drawing/2010/main"/>
              </a:ext>
            </a:extLst>
          </a:blip>
          <a:srcRect/>
          <a:stretch/>
        </p:blipFill>
        <p:spPr bwMode="auto">
          <a:xfrm>
            <a:off x="2009580" y="3577044"/>
            <a:ext cx="890692" cy="947253"/>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2" descr="37 in 1 Ultimate Sensor Modules Kit for Arduino Uno R3, Mega 2560, Ras">
            <a:extLst>
              <a:ext uri="{FF2B5EF4-FFF2-40B4-BE49-F238E27FC236}">
                <a16:creationId xmlns:a16="http://schemas.microsoft.com/office/drawing/2014/main" id="{127FAA55-3FB7-79FA-C0D9-C8488095BA0B}"/>
              </a:ext>
            </a:extLst>
          </p:cNvPr>
          <p:cNvPicPr>
            <a:picLocks noChangeAspect="1" noChangeArrowheads="1"/>
          </p:cNvPicPr>
          <p:nvPr/>
        </p:nvPicPr>
        <p:blipFill rotWithShape="1">
          <a:blip r:embed="rId23" cstate="hqprint">
            <a:extLst>
              <a:ext uri="{28A0092B-C50C-407E-A947-70E740481C1C}">
                <a14:useLocalDpi xmlns:a14="http://schemas.microsoft.com/office/drawing/2010/main"/>
              </a:ext>
            </a:extLst>
          </a:blip>
          <a:srcRect/>
          <a:stretch/>
        </p:blipFill>
        <p:spPr bwMode="auto">
          <a:xfrm>
            <a:off x="7804309" y="5182139"/>
            <a:ext cx="900299" cy="71999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2" descr="37 in 1 Ultimate Sensor Modules Kit for Arduino Uno R3, Mega 2560, Ras">
            <a:extLst>
              <a:ext uri="{FF2B5EF4-FFF2-40B4-BE49-F238E27FC236}">
                <a16:creationId xmlns:a16="http://schemas.microsoft.com/office/drawing/2014/main" id="{C19B73A1-4ED6-A47F-A05A-401886568099}"/>
              </a:ext>
            </a:extLst>
          </p:cNvPr>
          <p:cNvPicPr>
            <a:picLocks noChangeAspect="1" noChangeArrowheads="1"/>
          </p:cNvPicPr>
          <p:nvPr/>
        </p:nvPicPr>
        <p:blipFill rotWithShape="1">
          <a:blip r:embed="rId24" cstate="hqprint">
            <a:extLst>
              <a:ext uri="{28A0092B-C50C-407E-A947-70E740481C1C}">
                <a14:useLocalDpi xmlns:a14="http://schemas.microsoft.com/office/drawing/2010/main"/>
              </a:ext>
            </a:extLst>
          </a:blip>
          <a:srcRect/>
          <a:stretch/>
        </p:blipFill>
        <p:spPr bwMode="auto">
          <a:xfrm>
            <a:off x="9143909" y="1761591"/>
            <a:ext cx="948484" cy="748582"/>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2" descr="37 in 1 Ultimate Sensor Modules Kit for Arduino Uno R3, Mega 2560, Ras">
            <a:extLst>
              <a:ext uri="{FF2B5EF4-FFF2-40B4-BE49-F238E27FC236}">
                <a16:creationId xmlns:a16="http://schemas.microsoft.com/office/drawing/2014/main" id="{068223F6-8F5F-DAAC-0FA2-28CDDADAB87C}"/>
              </a:ext>
            </a:extLst>
          </p:cNvPr>
          <p:cNvPicPr>
            <a:picLocks noChangeAspect="1" noChangeArrowheads="1"/>
          </p:cNvPicPr>
          <p:nvPr/>
        </p:nvPicPr>
        <p:blipFill rotWithShape="1">
          <a:blip r:embed="rId25" cstate="hqprint">
            <a:extLst>
              <a:ext uri="{28A0092B-C50C-407E-A947-70E740481C1C}">
                <a14:useLocalDpi xmlns:a14="http://schemas.microsoft.com/office/drawing/2010/main"/>
              </a:ext>
            </a:extLst>
          </a:blip>
          <a:srcRect/>
          <a:stretch/>
        </p:blipFill>
        <p:spPr bwMode="auto">
          <a:xfrm>
            <a:off x="3529169" y="5083410"/>
            <a:ext cx="1170744" cy="782919"/>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2" descr="37 in 1 Ultimate Sensor Modules Kit for Arduino Uno R3, Mega 2560, Ras">
            <a:extLst>
              <a:ext uri="{FF2B5EF4-FFF2-40B4-BE49-F238E27FC236}">
                <a16:creationId xmlns:a16="http://schemas.microsoft.com/office/drawing/2014/main" id="{43C1736B-6C96-400B-5D9E-3A04DF821156}"/>
              </a:ext>
            </a:extLst>
          </p:cNvPr>
          <p:cNvPicPr>
            <a:picLocks noChangeAspect="1" noChangeArrowheads="1"/>
          </p:cNvPicPr>
          <p:nvPr/>
        </p:nvPicPr>
        <p:blipFill rotWithShape="1">
          <a:blip r:embed="rId26" cstate="hqprint">
            <a:extLst>
              <a:ext uri="{28A0092B-C50C-407E-A947-70E740481C1C}">
                <a14:useLocalDpi xmlns:a14="http://schemas.microsoft.com/office/drawing/2010/main"/>
              </a:ext>
            </a:extLst>
          </a:blip>
          <a:srcRect/>
          <a:stretch/>
        </p:blipFill>
        <p:spPr bwMode="auto">
          <a:xfrm>
            <a:off x="2023520" y="1766787"/>
            <a:ext cx="784332" cy="83295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2" descr="37 in 1 Ultimate Sensor Modules Kit for Arduino Uno R3, Mega 2560, Ras">
            <a:extLst>
              <a:ext uri="{FF2B5EF4-FFF2-40B4-BE49-F238E27FC236}">
                <a16:creationId xmlns:a16="http://schemas.microsoft.com/office/drawing/2014/main" id="{E6722CA4-0B61-FF42-4631-9133924089CA}"/>
              </a:ext>
            </a:extLst>
          </p:cNvPr>
          <p:cNvPicPr>
            <a:picLocks noChangeAspect="1" noChangeArrowheads="1"/>
          </p:cNvPicPr>
          <p:nvPr/>
        </p:nvPicPr>
        <p:blipFill rotWithShape="1">
          <a:blip r:embed="rId27" cstate="hqprint">
            <a:extLst>
              <a:ext uri="{28A0092B-C50C-407E-A947-70E740481C1C}">
                <a14:useLocalDpi xmlns:a14="http://schemas.microsoft.com/office/drawing/2010/main"/>
              </a:ext>
            </a:extLst>
          </a:blip>
          <a:srcRect/>
          <a:stretch/>
        </p:blipFill>
        <p:spPr bwMode="auto">
          <a:xfrm>
            <a:off x="5096241" y="3370396"/>
            <a:ext cx="855007" cy="777921"/>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2" descr="37 in 1 Ultimate Sensor Modules Kit for Arduino Uno R3, Mega 2560, Ras">
            <a:extLst>
              <a:ext uri="{FF2B5EF4-FFF2-40B4-BE49-F238E27FC236}">
                <a16:creationId xmlns:a16="http://schemas.microsoft.com/office/drawing/2014/main" id="{D033EC3A-4E39-7000-4C0D-952A0431BA68}"/>
              </a:ext>
            </a:extLst>
          </p:cNvPr>
          <p:cNvPicPr>
            <a:picLocks noChangeAspect="1" noChangeArrowheads="1"/>
          </p:cNvPicPr>
          <p:nvPr/>
        </p:nvPicPr>
        <p:blipFill rotWithShape="1">
          <a:blip r:embed="rId28" cstate="hqprint">
            <a:extLst>
              <a:ext uri="{28A0092B-C50C-407E-A947-70E740481C1C}">
                <a14:useLocalDpi xmlns:a14="http://schemas.microsoft.com/office/drawing/2010/main"/>
              </a:ext>
            </a:extLst>
          </a:blip>
          <a:srcRect/>
          <a:stretch/>
        </p:blipFill>
        <p:spPr bwMode="auto">
          <a:xfrm>
            <a:off x="6640570" y="1698658"/>
            <a:ext cx="840762" cy="748583"/>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2" descr="37 in 1 Ultimate Sensor Modules Kit for Arduino Uno R3, Mega 2560, Ras">
            <a:extLst>
              <a:ext uri="{FF2B5EF4-FFF2-40B4-BE49-F238E27FC236}">
                <a16:creationId xmlns:a16="http://schemas.microsoft.com/office/drawing/2014/main" id="{FF12CD0B-0DFC-7248-C4EA-951BB542F9CC}"/>
              </a:ext>
            </a:extLst>
          </p:cNvPr>
          <p:cNvPicPr>
            <a:picLocks noChangeAspect="1" noChangeArrowheads="1"/>
          </p:cNvPicPr>
          <p:nvPr/>
        </p:nvPicPr>
        <p:blipFill rotWithShape="1">
          <a:blip r:embed="rId29" cstate="hqprint">
            <a:extLst>
              <a:ext uri="{28A0092B-C50C-407E-A947-70E740481C1C}">
                <a14:useLocalDpi xmlns:a14="http://schemas.microsoft.com/office/drawing/2010/main"/>
              </a:ext>
            </a:extLst>
          </a:blip>
          <a:srcRect/>
          <a:stretch/>
        </p:blipFill>
        <p:spPr bwMode="auto">
          <a:xfrm>
            <a:off x="6314422" y="5199822"/>
            <a:ext cx="1177667" cy="699443"/>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 descr="37 in 1 Ultimate Sensor Modules Kit for Arduino Uno R3, Mega 2560, Ras">
            <a:extLst>
              <a:ext uri="{FF2B5EF4-FFF2-40B4-BE49-F238E27FC236}">
                <a16:creationId xmlns:a16="http://schemas.microsoft.com/office/drawing/2014/main" id="{BBF6AD22-9482-464C-CC0B-1EAA72F2715F}"/>
              </a:ext>
            </a:extLst>
          </p:cNvPr>
          <p:cNvPicPr>
            <a:picLocks noChangeAspect="1" noChangeArrowheads="1"/>
          </p:cNvPicPr>
          <p:nvPr/>
        </p:nvPicPr>
        <p:blipFill rotWithShape="1">
          <a:blip r:embed="rId30" cstate="hqprint">
            <a:extLst>
              <a:ext uri="{28A0092B-C50C-407E-A947-70E740481C1C}">
                <a14:useLocalDpi xmlns:a14="http://schemas.microsoft.com/office/drawing/2010/main"/>
              </a:ext>
            </a:extLst>
          </a:blip>
          <a:srcRect/>
          <a:stretch/>
        </p:blipFill>
        <p:spPr bwMode="auto">
          <a:xfrm>
            <a:off x="11167641" y="1758623"/>
            <a:ext cx="706615" cy="628651"/>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 descr="37 in 1 Ultimate Sensor Modules Kit for Arduino Uno R3, Mega 2560, Ras">
            <a:extLst>
              <a:ext uri="{FF2B5EF4-FFF2-40B4-BE49-F238E27FC236}">
                <a16:creationId xmlns:a16="http://schemas.microsoft.com/office/drawing/2014/main" id="{FB0060A5-DB3F-E734-4EB8-555E8E9D1113}"/>
              </a:ext>
            </a:extLst>
          </p:cNvPr>
          <p:cNvPicPr>
            <a:picLocks noChangeAspect="1" noChangeArrowheads="1"/>
          </p:cNvPicPr>
          <p:nvPr/>
        </p:nvPicPr>
        <p:blipFill rotWithShape="1">
          <a:blip r:embed="rId31" cstate="hqprint">
            <a:extLst>
              <a:ext uri="{28A0092B-C50C-407E-A947-70E740481C1C}">
                <a14:useLocalDpi xmlns:a14="http://schemas.microsoft.com/office/drawing/2010/main"/>
              </a:ext>
            </a:extLst>
          </a:blip>
          <a:srcRect/>
          <a:stretch/>
        </p:blipFill>
        <p:spPr bwMode="auto">
          <a:xfrm>
            <a:off x="10236228" y="1772127"/>
            <a:ext cx="706615" cy="667726"/>
          </a:xfrm>
          <a:prstGeom prst="rect">
            <a:avLst/>
          </a:prstGeom>
          <a:noFill/>
          <a:extLst>
            <a:ext uri="{909E8E84-426E-40DD-AFC4-6F175D3DCCD1}">
              <a14:hiddenFill xmlns:a14="http://schemas.microsoft.com/office/drawing/2010/main">
                <a:solidFill>
                  <a:srgbClr val="FFFFFF"/>
                </a:solidFill>
              </a14:hiddenFill>
            </a:ext>
          </a:extLst>
        </p:spPr>
      </p:pic>
      <p:pic>
        <p:nvPicPr>
          <p:cNvPr id="4121" name="Imagen 4120">
            <a:extLst>
              <a:ext uri="{FF2B5EF4-FFF2-40B4-BE49-F238E27FC236}">
                <a16:creationId xmlns:a16="http://schemas.microsoft.com/office/drawing/2014/main" id="{F47F950B-890C-B529-D124-B7588A7EE407}"/>
              </a:ext>
            </a:extLst>
          </p:cNvPr>
          <p:cNvPicPr>
            <a:picLocks noChangeAspect="1"/>
          </p:cNvPicPr>
          <p:nvPr/>
        </p:nvPicPr>
        <p:blipFill>
          <a:blip r:embed="rId32"/>
          <a:stretch>
            <a:fillRect/>
          </a:stretch>
        </p:blipFill>
        <p:spPr>
          <a:xfrm>
            <a:off x="6554192" y="3370396"/>
            <a:ext cx="923925" cy="781050"/>
          </a:xfrm>
          <a:prstGeom prst="rect">
            <a:avLst/>
          </a:prstGeom>
        </p:spPr>
      </p:pic>
      <p:pic>
        <p:nvPicPr>
          <p:cNvPr id="4127" name="Imagen 4126">
            <a:extLst>
              <a:ext uri="{FF2B5EF4-FFF2-40B4-BE49-F238E27FC236}">
                <a16:creationId xmlns:a16="http://schemas.microsoft.com/office/drawing/2014/main" id="{3B69E95A-B075-6C1C-49F0-3774201EE6CD}"/>
              </a:ext>
            </a:extLst>
          </p:cNvPr>
          <p:cNvPicPr>
            <a:picLocks noChangeAspect="1"/>
          </p:cNvPicPr>
          <p:nvPr/>
        </p:nvPicPr>
        <p:blipFill>
          <a:blip r:embed="rId33"/>
          <a:stretch>
            <a:fillRect/>
          </a:stretch>
        </p:blipFill>
        <p:spPr>
          <a:xfrm>
            <a:off x="5196669" y="4874291"/>
            <a:ext cx="696111" cy="884775"/>
          </a:xfrm>
          <a:prstGeom prst="rect">
            <a:avLst/>
          </a:prstGeom>
        </p:spPr>
      </p:pic>
      <p:pic>
        <p:nvPicPr>
          <p:cNvPr id="13313" name="Imagen 13312">
            <a:extLst>
              <a:ext uri="{FF2B5EF4-FFF2-40B4-BE49-F238E27FC236}">
                <a16:creationId xmlns:a16="http://schemas.microsoft.com/office/drawing/2014/main" id="{FA063E4E-0201-9A77-B370-744158D345A5}"/>
              </a:ext>
            </a:extLst>
          </p:cNvPr>
          <p:cNvPicPr>
            <a:picLocks noChangeAspect="1"/>
          </p:cNvPicPr>
          <p:nvPr/>
        </p:nvPicPr>
        <p:blipFill>
          <a:blip r:embed="rId34"/>
          <a:stretch>
            <a:fillRect/>
          </a:stretch>
        </p:blipFill>
        <p:spPr>
          <a:xfrm>
            <a:off x="7630913" y="1531089"/>
            <a:ext cx="873065" cy="973253"/>
          </a:xfrm>
          <a:prstGeom prst="rect">
            <a:avLst/>
          </a:prstGeom>
        </p:spPr>
      </p:pic>
      <p:pic>
        <p:nvPicPr>
          <p:cNvPr id="13316" name="Imagen 13315">
            <a:extLst>
              <a:ext uri="{FF2B5EF4-FFF2-40B4-BE49-F238E27FC236}">
                <a16:creationId xmlns:a16="http://schemas.microsoft.com/office/drawing/2014/main" id="{0609A929-1D92-991F-F395-4F84C88C3032}"/>
              </a:ext>
            </a:extLst>
          </p:cNvPr>
          <p:cNvPicPr>
            <a:picLocks noChangeAspect="1"/>
          </p:cNvPicPr>
          <p:nvPr/>
        </p:nvPicPr>
        <p:blipFill>
          <a:blip r:embed="rId35"/>
          <a:stretch>
            <a:fillRect/>
          </a:stretch>
        </p:blipFill>
        <p:spPr>
          <a:xfrm>
            <a:off x="2008556" y="2638149"/>
            <a:ext cx="994723" cy="901690"/>
          </a:xfrm>
          <a:prstGeom prst="rect">
            <a:avLst/>
          </a:prstGeom>
        </p:spPr>
      </p:pic>
      <p:pic>
        <p:nvPicPr>
          <p:cNvPr id="13318" name="Imagen 13317">
            <a:extLst>
              <a:ext uri="{FF2B5EF4-FFF2-40B4-BE49-F238E27FC236}">
                <a16:creationId xmlns:a16="http://schemas.microsoft.com/office/drawing/2014/main" id="{F65D67F5-98F7-1AED-0687-1FEF2FF0C2D8}"/>
              </a:ext>
            </a:extLst>
          </p:cNvPr>
          <p:cNvPicPr>
            <a:picLocks noChangeAspect="1"/>
          </p:cNvPicPr>
          <p:nvPr/>
        </p:nvPicPr>
        <p:blipFill>
          <a:blip r:embed="rId36"/>
          <a:stretch>
            <a:fillRect/>
          </a:stretch>
        </p:blipFill>
        <p:spPr>
          <a:xfrm>
            <a:off x="10238623" y="2458157"/>
            <a:ext cx="858753" cy="878269"/>
          </a:xfrm>
          <a:prstGeom prst="rect">
            <a:avLst/>
          </a:prstGeom>
        </p:spPr>
      </p:pic>
      <p:pic>
        <p:nvPicPr>
          <p:cNvPr id="13320" name="Imagen 13319">
            <a:extLst>
              <a:ext uri="{FF2B5EF4-FFF2-40B4-BE49-F238E27FC236}">
                <a16:creationId xmlns:a16="http://schemas.microsoft.com/office/drawing/2014/main" id="{9578CEE1-2778-CD86-0442-8587452D6960}"/>
              </a:ext>
            </a:extLst>
          </p:cNvPr>
          <p:cNvPicPr>
            <a:picLocks noChangeAspect="1"/>
          </p:cNvPicPr>
          <p:nvPr/>
        </p:nvPicPr>
        <p:blipFill>
          <a:blip r:embed="rId37"/>
          <a:stretch>
            <a:fillRect/>
          </a:stretch>
        </p:blipFill>
        <p:spPr>
          <a:xfrm>
            <a:off x="6543097" y="4141166"/>
            <a:ext cx="822971" cy="880222"/>
          </a:xfrm>
          <a:prstGeom prst="rect">
            <a:avLst/>
          </a:prstGeom>
        </p:spPr>
      </p:pic>
      <p:pic>
        <p:nvPicPr>
          <p:cNvPr id="13322" name="Imagen 13321">
            <a:extLst>
              <a:ext uri="{FF2B5EF4-FFF2-40B4-BE49-F238E27FC236}">
                <a16:creationId xmlns:a16="http://schemas.microsoft.com/office/drawing/2014/main" id="{4035DE3C-6159-CD5F-9DF6-A06BA5AB0714}"/>
              </a:ext>
            </a:extLst>
          </p:cNvPr>
          <p:cNvPicPr>
            <a:picLocks noChangeAspect="1"/>
          </p:cNvPicPr>
          <p:nvPr/>
        </p:nvPicPr>
        <p:blipFill>
          <a:blip r:embed="rId38"/>
          <a:stretch>
            <a:fillRect/>
          </a:stretch>
        </p:blipFill>
        <p:spPr>
          <a:xfrm>
            <a:off x="7564248" y="2492038"/>
            <a:ext cx="891281" cy="930315"/>
          </a:xfrm>
          <a:prstGeom prst="rect">
            <a:avLst/>
          </a:prstGeom>
        </p:spPr>
      </p:pic>
      <p:sp>
        <p:nvSpPr>
          <p:cNvPr id="13323" name="Rectángulo: esquinas redondeadas 13322">
            <a:extLst>
              <a:ext uri="{FF2B5EF4-FFF2-40B4-BE49-F238E27FC236}">
                <a16:creationId xmlns:a16="http://schemas.microsoft.com/office/drawing/2014/main" id="{04A38E90-A8E1-75FE-32FE-1A2154FBD982}"/>
              </a:ext>
            </a:extLst>
          </p:cNvPr>
          <p:cNvSpPr/>
          <p:nvPr/>
        </p:nvSpPr>
        <p:spPr>
          <a:xfrm>
            <a:off x="464227" y="1184567"/>
            <a:ext cx="2877907" cy="334285"/>
          </a:xfrm>
          <a:prstGeom prst="roundRect">
            <a:avLst/>
          </a:prstGeom>
          <a:solidFill>
            <a:srgbClr val="EA4D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Control / Display</a:t>
            </a:r>
          </a:p>
        </p:txBody>
      </p:sp>
      <p:sp>
        <p:nvSpPr>
          <p:cNvPr id="13325" name="Rectángulo: esquinas redondeadas 13324">
            <a:extLst>
              <a:ext uri="{FF2B5EF4-FFF2-40B4-BE49-F238E27FC236}">
                <a16:creationId xmlns:a16="http://schemas.microsoft.com/office/drawing/2014/main" id="{A9C3012C-F27D-7AA2-83A2-509499E99018}"/>
              </a:ext>
            </a:extLst>
          </p:cNvPr>
          <p:cNvSpPr/>
          <p:nvPr/>
        </p:nvSpPr>
        <p:spPr>
          <a:xfrm>
            <a:off x="3475859" y="1184567"/>
            <a:ext cx="5374009" cy="334285"/>
          </a:xfrm>
          <a:prstGeom prst="roundRect">
            <a:avLst/>
          </a:prstGeom>
          <a:solidFill>
            <a:srgbClr val="EA4D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Sensors</a:t>
            </a:r>
          </a:p>
        </p:txBody>
      </p:sp>
      <p:sp>
        <p:nvSpPr>
          <p:cNvPr id="13326" name="Rectángulo: esquinas redondeadas 13325">
            <a:extLst>
              <a:ext uri="{FF2B5EF4-FFF2-40B4-BE49-F238E27FC236}">
                <a16:creationId xmlns:a16="http://schemas.microsoft.com/office/drawing/2014/main" id="{D1BC7105-5D3A-3CF0-327E-064FC9F87F29}"/>
              </a:ext>
            </a:extLst>
          </p:cNvPr>
          <p:cNvSpPr/>
          <p:nvPr/>
        </p:nvSpPr>
        <p:spPr>
          <a:xfrm>
            <a:off x="9112688" y="1184567"/>
            <a:ext cx="2877907" cy="334285"/>
          </a:xfrm>
          <a:prstGeom prst="roundRect">
            <a:avLst/>
          </a:prstGeom>
          <a:solidFill>
            <a:srgbClr val="EA4D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Actuators</a:t>
            </a:r>
          </a:p>
        </p:txBody>
      </p:sp>
      <p:pic>
        <p:nvPicPr>
          <p:cNvPr id="1040" name="Picture 16" descr="Exploring Sensor Modules for Arduino Projects: A Comprehensive Guide -  AUSCOM Computers &amp; Controls">
            <a:extLst>
              <a:ext uri="{FF2B5EF4-FFF2-40B4-BE49-F238E27FC236}">
                <a16:creationId xmlns:a16="http://schemas.microsoft.com/office/drawing/2014/main" id="{EF03D5BD-9AC5-10A9-5CDC-4B6CB896A357}"/>
              </a:ext>
            </a:extLst>
          </p:cNvPr>
          <p:cNvPicPr>
            <a:picLocks noChangeAspect="1" noChangeArrowheads="1"/>
          </p:cNvPicPr>
          <p:nvPr/>
        </p:nvPicPr>
        <p:blipFill rotWithShape="1">
          <a:blip r:embed="rId39" cstate="hqprint">
            <a:extLst>
              <a:ext uri="{28A0092B-C50C-407E-A947-70E740481C1C}">
                <a14:useLocalDpi xmlns:a14="http://schemas.microsoft.com/office/drawing/2010/main"/>
              </a:ext>
            </a:extLst>
          </a:blip>
          <a:srcRect/>
          <a:stretch/>
        </p:blipFill>
        <p:spPr bwMode="auto">
          <a:xfrm>
            <a:off x="658416" y="2659909"/>
            <a:ext cx="1211214" cy="653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xploring Sensor Modules for Arduino Projects: A Comprehensive Guide -  AUSCOM Computers &amp; Controls">
            <a:extLst>
              <a:ext uri="{FF2B5EF4-FFF2-40B4-BE49-F238E27FC236}">
                <a16:creationId xmlns:a16="http://schemas.microsoft.com/office/drawing/2014/main" id="{36A11452-5426-C03F-F082-F0094277EE3B}"/>
              </a:ext>
            </a:extLst>
          </p:cNvPr>
          <p:cNvPicPr>
            <a:picLocks noChangeAspect="1" noChangeArrowheads="1"/>
          </p:cNvPicPr>
          <p:nvPr/>
        </p:nvPicPr>
        <p:blipFill rotWithShape="1">
          <a:blip r:embed="rId40" cstate="hqprint">
            <a:extLst>
              <a:ext uri="{28A0092B-C50C-407E-A947-70E740481C1C}">
                <a14:useLocalDpi xmlns:a14="http://schemas.microsoft.com/office/drawing/2010/main"/>
              </a:ext>
            </a:extLst>
          </a:blip>
          <a:srcRect/>
          <a:stretch/>
        </p:blipFill>
        <p:spPr bwMode="auto">
          <a:xfrm>
            <a:off x="905176" y="3586758"/>
            <a:ext cx="707883" cy="839448"/>
          </a:xfrm>
          <a:prstGeom prst="rect">
            <a:avLst/>
          </a:prstGeom>
          <a:noFill/>
          <a:extLst>
            <a:ext uri="{909E8E84-426E-40DD-AFC4-6F175D3DCCD1}">
              <a14:hiddenFill xmlns:a14="http://schemas.microsoft.com/office/drawing/2010/main">
                <a:solidFill>
                  <a:srgbClr val="FFFFFF"/>
                </a:solidFill>
              </a14:hiddenFill>
            </a:ext>
          </a:extLst>
        </p:spPr>
      </p:pic>
      <p:sp>
        <p:nvSpPr>
          <p:cNvPr id="13327" name="Rectángulo: esquinas redondeadas 13326">
            <a:extLst>
              <a:ext uri="{FF2B5EF4-FFF2-40B4-BE49-F238E27FC236}">
                <a16:creationId xmlns:a16="http://schemas.microsoft.com/office/drawing/2014/main" id="{CFC46BB2-64E7-5B00-C48B-3ECA30C1FA58}"/>
              </a:ext>
            </a:extLst>
          </p:cNvPr>
          <p:cNvSpPr/>
          <p:nvPr/>
        </p:nvSpPr>
        <p:spPr>
          <a:xfrm>
            <a:off x="464227" y="4602797"/>
            <a:ext cx="2877907" cy="334285"/>
          </a:xfrm>
          <a:prstGeom prst="roundRect">
            <a:avLst/>
          </a:prstGeom>
          <a:solidFill>
            <a:srgbClr val="EA4D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Conectivity</a:t>
            </a:r>
            <a:endParaRPr lang="en-US" dirty="0"/>
          </a:p>
        </p:txBody>
      </p:sp>
      <p:pic>
        <p:nvPicPr>
          <p:cNvPr id="13329" name="Imagen 13328">
            <a:extLst>
              <a:ext uri="{FF2B5EF4-FFF2-40B4-BE49-F238E27FC236}">
                <a16:creationId xmlns:a16="http://schemas.microsoft.com/office/drawing/2014/main" id="{14D53DD6-4111-CE9E-1C34-635771CA57E7}"/>
              </a:ext>
            </a:extLst>
          </p:cNvPr>
          <p:cNvPicPr>
            <a:picLocks noChangeAspect="1"/>
          </p:cNvPicPr>
          <p:nvPr/>
        </p:nvPicPr>
        <p:blipFill>
          <a:blip r:embed="rId41"/>
          <a:stretch>
            <a:fillRect/>
          </a:stretch>
        </p:blipFill>
        <p:spPr>
          <a:xfrm>
            <a:off x="2374592" y="5136132"/>
            <a:ext cx="922020" cy="922020"/>
          </a:xfrm>
          <a:prstGeom prst="rect">
            <a:avLst/>
          </a:prstGeom>
        </p:spPr>
      </p:pic>
      <p:pic>
        <p:nvPicPr>
          <p:cNvPr id="13331" name="Imagen 13330">
            <a:extLst>
              <a:ext uri="{FF2B5EF4-FFF2-40B4-BE49-F238E27FC236}">
                <a16:creationId xmlns:a16="http://schemas.microsoft.com/office/drawing/2014/main" id="{65B0AC81-E7B1-E49E-7592-4C3D6A576D9D}"/>
              </a:ext>
            </a:extLst>
          </p:cNvPr>
          <p:cNvPicPr>
            <a:picLocks noChangeAspect="1"/>
          </p:cNvPicPr>
          <p:nvPr/>
        </p:nvPicPr>
        <p:blipFill>
          <a:blip r:embed="rId42"/>
          <a:stretch>
            <a:fillRect/>
          </a:stretch>
        </p:blipFill>
        <p:spPr>
          <a:xfrm>
            <a:off x="1610693" y="5086523"/>
            <a:ext cx="762000" cy="762000"/>
          </a:xfrm>
          <a:prstGeom prst="rect">
            <a:avLst/>
          </a:prstGeom>
        </p:spPr>
      </p:pic>
      <p:sp>
        <p:nvSpPr>
          <p:cNvPr id="13332" name="CuadroTexto 13331">
            <a:extLst>
              <a:ext uri="{FF2B5EF4-FFF2-40B4-BE49-F238E27FC236}">
                <a16:creationId xmlns:a16="http://schemas.microsoft.com/office/drawing/2014/main" id="{21EAF65F-C346-AE37-E7D0-8C0A95897460}"/>
              </a:ext>
            </a:extLst>
          </p:cNvPr>
          <p:cNvSpPr txBox="1"/>
          <p:nvPr/>
        </p:nvSpPr>
        <p:spPr>
          <a:xfrm>
            <a:off x="508021" y="5938777"/>
            <a:ext cx="909223" cy="400110"/>
          </a:xfrm>
          <a:prstGeom prst="rect">
            <a:avLst/>
          </a:prstGeom>
          <a:noFill/>
        </p:spPr>
        <p:txBody>
          <a:bodyPr wrap="none" rtlCol="0">
            <a:spAutoFit/>
          </a:bodyPr>
          <a:lstStyle/>
          <a:p>
            <a:r>
              <a:rPr lang="en-US" sz="1000" dirty="0"/>
              <a:t>Jumper wires </a:t>
            </a:r>
          </a:p>
          <a:p>
            <a:r>
              <a:rPr lang="en-US" sz="1000" dirty="0"/>
              <a:t> + Board</a:t>
            </a:r>
          </a:p>
        </p:txBody>
      </p:sp>
      <p:sp>
        <p:nvSpPr>
          <p:cNvPr id="13333" name="CuadroTexto 13332">
            <a:extLst>
              <a:ext uri="{FF2B5EF4-FFF2-40B4-BE49-F238E27FC236}">
                <a16:creationId xmlns:a16="http://schemas.microsoft.com/office/drawing/2014/main" id="{76D9B1C5-F008-9FDA-1044-F7EE4901C9D9}"/>
              </a:ext>
            </a:extLst>
          </p:cNvPr>
          <p:cNvSpPr txBox="1"/>
          <p:nvPr/>
        </p:nvSpPr>
        <p:spPr>
          <a:xfrm>
            <a:off x="1569729" y="5938777"/>
            <a:ext cx="704039" cy="246221"/>
          </a:xfrm>
          <a:prstGeom prst="rect">
            <a:avLst/>
          </a:prstGeom>
          <a:noFill/>
        </p:spPr>
        <p:txBody>
          <a:bodyPr wrap="none" rtlCol="0">
            <a:spAutoFit/>
          </a:bodyPr>
          <a:lstStyle/>
          <a:p>
            <a:r>
              <a:rPr lang="en-US" sz="1000" dirty="0"/>
              <a:t>Bluetooth</a:t>
            </a:r>
          </a:p>
        </p:txBody>
      </p:sp>
      <p:sp>
        <p:nvSpPr>
          <p:cNvPr id="13334" name="CuadroTexto 13333">
            <a:extLst>
              <a:ext uri="{FF2B5EF4-FFF2-40B4-BE49-F238E27FC236}">
                <a16:creationId xmlns:a16="http://schemas.microsoft.com/office/drawing/2014/main" id="{3DA0B020-7781-E6AC-144A-E8DF3A4C0E21}"/>
              </a:ext>
            </a:extLst>
          </p:cNvPr>
          <p:cNvSpPr txBox="1"/>
          <p:nvPr/>
        </p:nvSpPr>
        <p:spPr>
          <a:xfrm>
            <a:off x="2669712" y="5938777"/>
            <a:ext cx="394660" cy="246221"/>
          </a:xfrm>
          <a:prstGeom prst="rect">
            <a:avLst/>
          </a:prstGeom>
          <a:noFill/>
        </p:spPr>
        <p:txBody>
          <a:bodyPr wrap="none" rtlCol="0">
            <a:spAutoFit/>
          </a:bodyPr>
          <a:lstStyle/>
          <a:p>
            <a:r>
              <a:rPr lang="en-US" sz="1000" dirty="0" err="1"/>
              <a:t>Wifi</a:t>
            </a:r>
            <a:endParaRPr lang="en-US" sz="1000" dirty="0"/>
          </a:p>
        </p:txBody>
      </p:sp>
      <p:pic>
        <p:nvPicPr>
          <p:cNvPr id="13338" name="Imagen 13337">
            <a:extLst>
              <a:ext uri="{FF2B5EF4-FFF2-40B4-BE49-F238E27FC236}">
                <a16:creationId xmlns:a16="http://schemas.microsoft.com/office/drawing/2014/main" id="{3193A6DD-223D-AB54-E9A2-7241508C00C6}"/>
              </a:ext>
            </a:extLst>
          </p:cNvPr>
          <p:cNvPicPr>
            <a:picLocks noChangeAspect="1"/>
          </p:cNvPicPr>
          <p:nvPr/>
        </p:nvPicPr>
        <p:blipFill>
          <a:blip r:embed="rId43"/>
          <a:stretch>
            <a:fillRect/>
          </a:stretch>
        </p:blipFill>
        <p:spPr>
          <a:xfrm>
            <a:off x="3503557" y="3287331"/>
            <a:ext cx="1109568" cy="798645"/>
          </a:xfrm>
          <a:prstGeom prst="rect">
            <a:avLst/>
          </a:prstGeom>
        </p:spPr>
      </p:pic>
      <p:sp>
        <p:nvSpPr>
          <p:cNvPr id="2" name="Rectángulo 1">
            <a:extLst>
              <a:ext uri="{FF2B5EF4-FFF2-40B4-BE49-F238E27FC236}">
                <a16:creationId xmlns:a16="http://schemas.microsoft.com/office/drawing/2014/main" id="{D37AD07F-FF9F-2E0D-3E0E-7855FDF3C8DD}"/>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3" name="Rectángulo 2">
            <a:extLst>
              <a:ext uri="{FF2B5EF4-FFF2-40B4-BE49-F238E27FC236}">
                <a16:creationId xmlns:a16="http://schemas.microsoft.com/office/drawing/2014/main" id="{DD0DA29A-A51D-C4E0-9E3B-81C25E654C66}"/>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6" name="CuadroTexto 5">
            <a:extLst>
              <a:ext uri="{FF2B5EF4-FFF2-40B4-BE49-F238E27FC236}">
                <a16:creationId xmlns:a16="http://schemas.microsoft.com/office/drawing/2014/main" id="{4AD61A74-4F9F-81B0-3193-C44726D1130C}"/>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12" name="Imagen 11">
            <a:extLst>
              <a:ext uri="{FF2B5EF4-FFF2-40B4-BE49-F238E27FC236}">
                <a16:creationId xmlns:a16="http://schemas.microsoft.com/office/drawing/2014/main" id="{5DA99CE5-BBC5-FE5A-7B67-310A69EEB50D}"/>
              </a:ext>
            </a:extLst>
          </p:cNvPr>
          <p:cNvPicPr>
            <a:picLocks noChangeAspect="1"/>
          </p:cNvPicPr>
          <p:nvPr/>
        </p:nvPicPr>
        <p:blipFill>
          <a:blip r:embed="rId44"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2461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32342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n-US" smtClean="0"/>
              <a:pPr/>
              <a:t>13</a:t>
            </a:fld>
            <a:endParaRPr lang="en-US" dirty="0"/>
          </a:p>
        </p:txBody>
      </p:sp>
      <p:sp>
        <p:nvSpPr>
          <p:cNvPr id="7" name="CuadroTexto 6">
            <a:extLst>
              <a:ext uri="{FF2B5EF4-FFF2-40B4-BE49-F238E27FC236}">
                <a16:creationId xmlns:a16="http://schemas.microsoft.com/office/drawing/2014/main" id="{4078EADC-D74C-124B-0603-C339250ABD1A}"/>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Introduction to IoT : </a:t>
            </a:r>
            <a:r>
              <a:rPr lang="en-US" sz="2000" dirty="0"/>
              <a:t>What do you need to make an IoT system? (4/4)</a:t>
            </a:r>
          </a:p>
        </p:txBody>
      </p:sp>
      <p:sp>
        <p:nvSpPr>
          <p:cNvPr id="8" name="Rectángulo: esquinas redondeadas 7">
            <a:extLst>
              <a:ext uri="{FF2B5EF4-FFF2-40B4-BE49-F238E27FC236}">
                <a16:creationId xmlns:a16="http://schemas.microsoft.com/office/drawing/2014/main" id="{B540DB29-E3BA-AC2B-81AD-9A179136ACF6}"/>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1</a:t>
            </a:r>
          </a:p>
        </p:txBody>
      </p:sp>
      <p:sp>
        <p:nvSpPr>
          <p:cNvPr id="9" name="CuadroTexto 8">
            <a:extLst>
              <a:ext uri="{FF2B5EF4-FFF2-40B4-BE49-F238E27FC236}">
                <a16:creationId xmlns:a16="http://schemas.microsoft.com/office/drawing/2014/main" id="{DD19A95A-9D97-BF88-2954-12B798C450F9}"/>
              </a:ext>
            </a:extLst>
          </p:cNvPr>
          <p:cNvSpPr txBox="1"/>
          <p:nvPr/>
        </p:nvSpPr>
        <p:spPr>
          <a:xfrm>
            <a:off x="3589017" y="983152"/>
            <a:ext cx="6143946" cy="369332"/>
          </a:xfrm>
          <a:prstGeom prst="rect">
            <a:avLst/>
          </a:prstGeom>
          <a:noFill/>
        </p:spPr>
        <p:txBody>
          <a:bodyPr wrap="square">
            <a:spAutoFit/>
          </a:bodyPr>
          <a:lstStyle/>
          <a:p>
            <a:r>
              <a:rPr lang="en-US" sz="1800" dirty="0">
                <a:solidFill>
                  <a:srgbClr val="EA4D5E"/>
                </a:solidFill>
                <a:latin typeface="Graphik Web"/>
              </a:rPr>
              <a:t>How to program your IoT system?</a:t>
            </a:r>
            <a:endParaRPr lang="en-US" dirty="0">
              <a:solidFill>
                <a:srgbClr val="EA4D5E"/>
              </a:solidFill>
            </a:endParaRPr>
          </a:p>
        </p:txBody>
      </p:sp>
      <p:pic>
        <p:nvPicPr>
          <p:cNvPr id="2050" name="Picture 2" descr="Comprar un MacBook Air de 13 pulgadas con chip M1 - Apple (ES)">
            <a:extLst>
              <a:ext uri="{FF2B5EF4-FFF2-40B4-BE49-F238E27FC236}">
                <a16:creationId xmlns:a16="http://schemas.microsoft.com/office/drawing/2014/main" id="{372AE4A2-2FC0-3620-7ED6-B333D3E741BB}"/>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1084522" y="2667301"/>
            <a:ext cx="2351586" cy="14634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spberry Pi 5 8 GB - Placa base Raspberry - LDLC">
            <a:extLst>
              <a:ext uri="{FF2B5EF4-FFF2-40B4-BE49-F238E27FC236}">
                <a16:creationId xmlns:a16="http://schemas.microsoft.com/office/drawing/2014/main" id="{F993511B-213F-680C-3B7A-6ADAD2A8AB29}"/>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a:off x="8956798" y="1904402"/>
            <a:ext cx="2403686" cy="19337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outer Generic Flat icon">
            <a:extLst>
              <a:ext uri="{FF2B5EF4-FFF2-40B4-BE49-F238E27FC236}">
                <a16:creationId xmlns:a16="http://schemas.microsoft.com/office/drawing/2014/main" id="{0B946CE7-2413-512C-00C4-2DF00AF869E4}"/>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4713946" y="2114504"/>
            <a:ext cx="1316755" cy="13167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sh - Iconos gratis de computadora">
            <a:extLst>
              <a:ext uri="{FF2B5EF4-FFF2-40B4-BE49-F238E27FC236}">
                <a16:creationId xmlns:a16="http://schemas.microsoft.com/office/drawing/2014/main" id="{E70E1FE2-FED6-3D1F-BDC0-4150F28C17EE}"/>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5301822" y="4688299"/>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2048" name="Imagen 2047">
            <a:extLst>
              <a:ext uri="{FF2B5EF4-FFF2-40B4-BE49-F238E27FC236}">
                <a16:creationId xmlns:a16="http://schemas.microsoft.com/office/drawing/2014/main" id="{E0919390-6C7E-9EF3-B93B-C6D3756D2E2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772952" y="4697490"/>
            <a:ext cx="504825" cy="504825"/>
          </a:xfrm>
          <a:prstGeom prst="rect">
            <a:avLst/>
          </a:prstGeom>
        </p:spPr>
      </p:pic>
      <p:pic>
        <p:nvPicPr>
          <p:cNvPr id="2064" name="Picture 16" descr="VNC Viewer macOS BigSur - Iconos Social Media y Logos">
            <a:extLst>
              <a:ext uri="{FF2B5EF4-FFF2-40B4-BE49-F238E27FC236}">
                <a16:creationId xmlns:a16="http://schemas.microsoft.com/office/drawing/2014/main" id="{544D6AEA-13EA-22D6-B787-3E27C351E454}"/>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6429780" y="4612990"/>
            <a:ext cx="655442" cy="65544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Micro USB Cable for ESP32 Raspberry Pi 3 – online India – Circuit Uncle">
            <a:extLst>
              <a:ext uri="{FF2B5EF4-FFF2-40B4-BE49-F238E27FC236}">
                <a16:creationId xmlns:a16="http://schemas.microsoft.com/office/drawing/2014/main" id="{B2A50F69-0D6E-8E57-7A9F-1C9DF808FAFF}"/>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10439434" y="4495823"/>
            <a:ext cx="772609" cy="772609"/>
          </a:xfrm>
          <a:prstGeom prst="rect">
            <a:avLst/>
          </a:prstGeom>
          <a:noFill/>
          <a:extLst>
            <a:ext uri="{909E8E84-426E-40DD-AFC4-6F175D3DCCD1}">
              <a14:hiddenFill xmlns:a14="http://schemas.microsoft.com/office/drawing/2010/main">
                <a:solidFill>
                  <a:srgbClr val="FFFFFF"/>
                </a:solidFill>
              </a14:hiddenFill>
            </a:ext>
          </a:extLst>
        </p:spPr>
      </p:pic>
      <p:sp>
        <p:nvSpPr>
          <p:cNvPr id="2053" name="CuadroTexto 2052">
            <a:extLst>
              <a:ext uri="{FF2B5EF4-FFF2-40B4-BE49-F238E27FC236}">
                <a16:creationId xmlns:a16="http://schemas.microsoft.com/office/drawing/2014/main" id="{F0C1C452-03EF-8636-7593-0A23FF151E72}"/>
              </a:ext>
            </a:extLst>
          </p:cNvPr>
          <p:cNvSpPr txBox="1"/>
          <p:nvPr/>
        </p:nvSpPr>
        <p:spPr>
          <a:xfrm>
            <a:off x="5301822" y="3538703"/>
            <a:ext cx="2258952" cy="261610"/>
          </a:xfrm>
          <a:prstGeom prst="rect">
            <a:avLst/>
          </a:prstGeom>
          <a:noFill/>
        </p:spPr>
        <p:txBody>
          <a:bodyPr wrap="none" rtlCol="0">
            <a:spAutoFit/>
          </a:bodyPr>
          <a:lstStyle/>
          <a:p>
            <a:r>
              <a:rPr lang="en-US" sz="1100" b="1" dirty="0">
                <a:solidFill>
                  <a:srgbClr val="EA4D5E"/>
                </a:solidFill>
              </a:rPr>
              <a:t>Connectivity – Home Wi-Fi or Cable</a:t>
            </a:r>
          </a:p>
        </p:txBody>
      </p:sp>
      <p:sp>
        <p:nvSpPr>
          <p:cNvPr id="2055" name="CuadroTexto 2054">
            <a:extLst>
              <a:ext uri="{FF2B5EF4-FFF2-40B4-BE49-F238E27FC236}">
                <a16:creationId xmlns:a16="http://schemas.microsoft.com/office/drawing/2014/main" id="{AFD58D8D-5D29-8385-B60F-0419B79FF34A}"/>
              </a:ext>
            </a:extLst>
          </p:cNvPr>
          <p:cNvSpPr txBox="1"/>
          <p:nvPr/>
        </p:nvSpPr>
        <p:spPr>
          <a:xfrm>
            <a:off x="9711950" y="5343974"/>
            <a:ext cx="1978427" cy="261610"/>
          </a:xfrm>
          <a:prstGeom prst="rect">
            <a:avLst/>
          </a:prstGeom>
          <a:noFill/>
        </p:spPr>
        <p:txBody>
          <a:bodyPr wrap="none" rtlCol="0">
            <a:spAutoFit/>
          </a:bodyPr>
          <a:lstStyle/>
          <a:p>
            <a:r>
              <a:rPr lang="en-US" sz="1100" b="1" dirty="0">
                <a:solidFill>
                  <a:srgbClr val="EA4D5E"/>
                </a:solidFill>
              </a:rPr>
              <a:t>Setup through SD or USB cable</a:t>
            </a:r>
          </a:p>
        </p:txBody>
      </p:sp>
      <p:pic>
        <p:nvPicPr>
          <p:cNvPr id="2069" name="Imagen 2068">
            <a:extLst>
              <a:ext uri="{FF2B5EF4-FFF2-40B4-BE49-F238E27FC236}">
                <a16:creationId xmlns:a16="http://schemas.microsoft.com/office/drawing/2014/main" id="{BEC14C97-DFD6-0964-6527-C8C2DCC3CBFC}"/>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531275" y="3661814"/>
            <a:ext cx="1213445" cy="891291"/>
          </a:xfrm>
          <a:prstGeom prst="rect">
            <a:avLst/>
          </a:prstGeom>
        </p:spPr>
      </p:pic>
      <p:pic>
        <p:nvPicPr>
          <p:cNvPr id="2070" name="Picture 20" descr="Micro USB Cable for ESP32 Raspberry Pi 3 – online India – Circuit Uncle">
            <a:extLst>
              <a:ext uri="{FF2B5EF4-FFF2-40B4-BE49-F238E27FC236}">
                <a16:creationId xmlns:a16="http://schemas.microsoft.com/office/drawing/2014/main" id="{4217ACB6-2B01-0BC7-A575-6CEE75557B23}"/>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6381712" y="2267859"/>
            <a:ext cx="1131177" cy="113117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1574C343-2CCA-5103-DB5D-5B1F6C6E88C1}"/>
              </a:ext>
            </a:extLst>
          </p:cNvPr>
          <p:cNvSpPr txBox="1"/>
          <p:nvPr/>
        </p:nvSpPr>
        <p:spPr>
          <a:xfrm>
            <a:off x="4373682" y="5317920"/>
            <a:ext cx="4182555" cy="261610"/>
          </a:xfrm>
          <a:prstGeom prst="rect">
            <a:avLst/>
          </a:prstGeom>
          <a:noFill/>
        </p:spPr>
        <p:txBody>
          <a:bodyPr wrap="none" rtlCol="0">
            <a:spAutoFit/>
          </a:bodyPr>
          <a:lstStyle/>
          <a:p>
            <a:r>
              <a:rPr lang="en-US" sz="1100" b="1" dirty="0">
                <a:solidFill>
                  <a:srgbClr val="EA4D5E"/>
                </a:solidFill>
              </a:rPr>
              <a:t>Communication protocols : SSH command base, VNC virtual desktop</a:t>
            </a:r>
          </a:p>
        </p:txBody>
      </p:sp>
      <p:sp>
        <p:nvSpPr>
          <p:cNvPr id="3" name="Flecha: a la izquierda y derecha 2">
            <a:extLst>
              <a:ext uri="{FF2B5EF4-FFF2-40B4-BE49-F238E27FC236}">
                <a16:creationId xmlns:a16="http://schemas.microsoft.com/office/drawing/2014/main" id="{9A922B8D-4B70-265C-2E04-3A6E16958CC0}"/>
              </a:ext>
            </a:extLst>
          </p:cNvPr>
          <p:cNvSpPr/>
          <p:nvPr/>
        </p:nvSpPr>
        <p:spPr>
          <a:xfrm>
            <a:off x="3712007" y="4202412"/>
            <a:ext cx="527703" cy="1954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ángulo: esquinas redondeadas 9">
            <a:extLst>
              <a:ext uri="{FF2B5EF4-FFF2-40B4-BE49-F238E27FC236}">
                <a16:creationId xmlns:a16="http://schemas.microsoft.com/office/drawing/2014/main" id="{73AB8E88-74A1-1630-6525-FC5E6B2F568E}"/>
              </a:ext>
            </a:extLst>
          </p:cNvPr>
          <p:cNvSpPr/>
          <p:nvPr/>
        </p:nvSpPr>
        <p:spPr>
          <a:xfrm>
            <a:off x="609895" y="1552801"/>
            <a:ext cx="2877907" cy="334285"/>
          </a:xfrm>
          <a:prstGeom prst="roundRect">
            <a:avLst/>
          </a:prstGeom>
          <a:solidFill>
            <a:srgbClr val="EA4D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Control / Display</a:t>
            </a:r>
          </a:p>
        </p:txBody>
      </p:sp>
      <p:sp>
        <p:nvSpPr>
          <p:cNvPr id="11" name="Rectángulo: esquinas redondeadas 10">
            <a:extLst>
              <a:ext uri="{FF2B5EF4-FFF2-40B4-BE49-F238E27FC236}">
                <a16:creationId xmlns:a16="http://schemas.microsoft.com/office/drawing/2014/main" id="{4AC268D2-D941-0FD7-851A-52E358B1B27D}"/>
              </a:ext>
            </a:extLst>
          </p:cNvPr>
          <p:cNvSpPr/>
          <p:nvPr/>
        </p:nvSpPr>
        <p:spPr>
          <a:xfrm>
            <a:off x="4134569" y="1552801"/>
            <a:ext cx="4213545" cy="334285"/>
          </a:xfrm>
          <a:prstGeom prst="roundRect">
            <a:avLst/>
          </a:prstGeom>
          <a:solidFill>
            <a:srgbClr val="EA4D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Connectivity</a:t>
            </a:r>
          </a:p>
        </p:txBody>
      </p:sp>
      <p:sp>
        <p:nvSpPr>
          <p:cNvPr id="12" name="Rectángulo: esquinas redondeadas 11">
            <a:extLst>
              <a:ext uri="{FF2B5EF4-FFF2-40B4-BE49-F238E27FC236}">
                <a16:creationId xmlns:a16="http://schemas.microsoft.com/office/drawing/2014/main" id="{CB231C27-46BD-B391-6F0A-A099AC56F1B6}"/>
              </a:ext>
            </a:extLst>
          </p:cNvPr>
          <p:cNvSpPr/>
          <p:nvPr/>
        </p:nvSpPr>
        <p:spPr>
          <a:xfrm>
            <a:off x="9153340" y="1552801"/>
            <a:ext cx="2743201" cy="334285"/>
          </a:xfrm>
          <a:prstGeom prst="roundRect">
            <a:avLst/>
          </a:prstGeom>
          <a:solidFill>
            <a:srgbClr val="EA4D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Iot</a:t>
            </a:r>
            <a:r>
              <a:rPr lang="en-US" dirty="0"/>
              <a:t> Device</a:t>
            </a:r>
          </a:p>
        </p:txBody>
      </p:sp>
      <p:sp>
        <p:nvSpPr>
          <p:cNvPr id="13" name="Flecha: a la izquierda y derecha 12">
            <a:extLst>
              <a:ext uri="{FF2B5EF4-FFF2-40B4-BE49-F238E27FC236}">
                <a16:creationId xmlns:a16="http://schemas.microsoft.com/office/drawing/2014/main" id="{AE278894-15D2-0982-4CFB-81C5DB9A5EFC}"/>
              </a:ext>
            </a:extLst>
          </p:cNvPr>
          <p:cNvSpPr/>
          <p:nvPr/>
        </p:nvSpPr>
        <p:spPr>
          <a:xfrm>
            <a:off x="8431739" y="4202412"/>
            <a:ext cx="527703" cy="1954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adroTexto 14">
            <a:extLst>
              <a:ext uri="{FF2B5EF4-FFF2-40B4-BE49-F238E27FC236}">
                <a16:creationId xmlns:a16="http://schemas.microsoft.com/office/drawing/2014/main" id="{642EF2E9-388B-21CB-86C6-3B8049783C6C}"/>
              </a:ext>
            </a:extLst>
          </p:cNvPr>
          <p:cNvSpPr txBox="1"/>
          <p:nvPr/>
        </p:nvSpPr>
        <p:spPr>
          <a:xfrm>
            <a:off x="3100548" y="5800978"/>
            <a:ext cx="6562328" cy="369332"/>
          </a:xfrm>
          <a:prstGeom prst="rect">
            <a:avLst/>
          </a:prstGeom>
          <a:solidFill>
            <a:srgbClr val="FFFF00"/>
          </a:solidFill>
          <a:ln>
            <a:solidFill>
              <a:srgbClr val="00B0F0"/>
            </a:solidFill>
          </a:ln>
        </p:spPr>
        <p:txBody>
          <a:bodyPr wrap="square">
            <a:spAutoFit/>
          </a:bodyPr>
          <a:lstStyle/>
          <a:p>
            <a:pPr algn="ctr"/>
            <a:r>
              <a:rPr lang="en-US" sz="1800" dirty="0">
                <a:latin typeface="Graphik Web"/>
              </a:rPr>
              <a:t>A Let’s connect to my Raspberry Pi</a:t>
            </a:r>
            <a:endParaRPr lang="en-US" dirty="0"/>
          </a:p>
        </p:txBody>
      </p:sp>
      <p:sp>
        <p:nvSpPr>
          <p:cNvPr id="6" name="Rectángulo 5">
            <a:extLst>
              <a:ext uri="{FF2B5EF4-FFF2-40B4-BE49-F238E27FC236}">
                <a16:creationId xmlns:a16="http://schemas.microsoft.com/office/drawing/2014/main" id="{A26F64B9-CD08-8130-E6F5-B413AB439522}"/>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6" name="Rectángulo 15">
            <a:extLst>
              <a:ext uri="{FF2B5EF4-FFF2-40B4-BE49-F238E27FC236}">
                <a16:creationId xmlns:a16="http://schemas.microsoft.com/office/drawing/2014/main" id="{4522AA34-CA6B-6C78-030F-C13CF61A6685}"/>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7" name="CuadroTexto 16">
            <a:extLst>
              <a:ext uri="{FF2B5EF4-FFF2-40B4-BE49-F238E27FC236}">
                <a16:creationId xmlns:a16="http://schemas.microsoft.com/office/drawing/2014/main" id="{A7D6C415-3557-61AF-61E1-4E0D6A4724E8}"/>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19" name="Imagen 18">
            <a:extLst>
              <a:ext uri="{FF2B5EF4-FFF2-40B4-BE49-F238E27FC236}">
                <a16:creationId xmlns:a16="http://schemas.microsoft.com/office/drawing/2014/main" id="{3EB68429-2875-29B2-D0BA-0334705E0484}"/>
              </a:ext>
            </a:extLst>
          </p:cNvPr>
          <p:cNvPicPr>
            <a:picLocks noChangeAspect="1"/>
          </p:cNvPicPr>
          <p:nvPr/>
        </p:nvPicPr>
        <p:blipFill>
          <a:blip r:embed="rId14"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605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5" grpId="0"/>
      <p:bldP spid="2" grpId="0"/>
      <p:bldP spid="3" grpId="0" animBg="1"/>
      <p:bldP spid="10" grpId="0" animBg="1"/>
      <p:bldP spid="11" grpId="0" animBg="1"/>
      <p:bldP spid="12" grpId="0" animBg="1"/>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0EBAD-5CA2-D5A7-9FE4-7D6C8B2497E5}"/>
            </a:ext>
          </a:extLst>
        </p:cNvPr>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9B20F479-DCF7-E5BF-3FBC-0D0087BEE7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A518B53C-0A2A-F68F-A322-EC7E874916DF}"/>
              </a:ext>
            </a:extLst>
          </p:cNvPr>
          <p:cNvSpPr>
            <a:spLocks noGrp="1"/>
          </p:cNvSpPr>
          <p:nvPr>
            <p:ph type="sldNum" sz="quarter" idx="12"/>
          </p:nvPr>
        </p:nvSpPr>
        <p:spPr/>
        <p:txBody>
          <a:bodyPr/>
          <a:lstStyle/>
          <a:p>
            <a:fld id="{76397203-FB75-4989-8213-456EBAC8FDF7}" type="slidenum">
              <a:rPr lang="en-US" smtClean="0"/>
              <a:pPr/>
              <a:t>14</a:t>
            </a:fld>
            <a:endParaRPr lang="en-US" dirty="0"/>
          </a:p>
        </p:txBody>
      </p:sp>
      <p:sp>
        <p:nvSpPr>
          <p:cNvPr id="7" name="CuadroTexto 6">
            <a:extLst>
              <a:ext uri="{FF2B5EF4-FFF2-40B4-BE49-F238E27FC236}">
                <a16:creationId xmlns:a16="http://schemas.microsoft.com/office/drawing/2014/main" id="{7F6C728F-3E3F-5DD3-0C7F-415D64E2B04E}"/>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Introduction to IoT : </a:t>
            </a:r>
            <a:r>
              <a:rPr lang="en-US" sz="2000" dirty="0"/>
              <a:t>A little project mixing IoT and Gen AI </a:t>
            </a:r>
          </a:p>
        </p:txBody>
      </p:sp>
      <p:sp>
        <p:nvSpPr>
          <p:cNvPr id="8" name="Rectángulo: esquinas redondeadas 7">
            <a:extLst>
              <a:ext uri="{FF2B5EF4-FFF2-40B4-BE49-F238E27FC236}">
                <a16:creationId xmlns:a16="http://schemas.microsoft.com/office/drawing/2014/main" id="{9FF0E9CB-379F-9F92-DECC-91C8AD921F55}"/>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1</a:t>
            </a:r>
          </a:p>
        </p:txBody>
      </p:sp>
      <p:pic>
        <p:nvPicPr>
          <p:cNvPr id="1026" name="Picture 2" descr="Apps para Android de OpenAI en Google Play">
            <a:extLst>
              <a:ext uri="{FF2B5EF4-FFF2-40B4-BE49-F238E27FC236}">
                <a16:creationId xmlns:a16="http://schemas.microsoft.com/office/drawing/2014/main" id="{F1ED8A2F-809D-8D46-FD88-3B441A751E0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96096" y="4277818"/>
            <a:ext cx="821392" cy="821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legram Logo PNG Vector (EPS) Free Download">
            <a:extLst>
              <a:ext uri="{FF2B5EF4-FFF2-40B4-BE49-F238E27FC236}">
                <a16:creationId xmlns:a16="http://schemas.microsoft.com/office/drawing/2014/main" id="{414AA217-6BF5-2894-3AE5-FC91252F147F}"/>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853940" y="2515754"/>
            <a:ext cx="7810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Answer is 42!!: Elegoo 8 Channel Relay Module Tutorial">
            <a:extLst>
              <a:ext uri="{FF2B5EF4-FFF2-40B4-BE49-F238E27FC236}">
                <a16:creationId xmlns:a16="http://schemas.microsoft.com/office/drawing/2014/main" id="{DABCA8AC-6B18-C6A3-0DAA-9BFBD27EFDA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rot="5400000">
            <a:off x="8938392" y="2259999"/>
            <a:ext cx="2461876" cy="12925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ASPBERRY PI 5 16GB, 8GB, 4GB, 2GB – MODELO B">
            <a:extLst>
              <a:ext uri="{FF2B5EF4-FFF2-40B4-BE49-F238E27FC236}">
                <a16:creationId xmlns:a16="http://schemas.microsoft.com/office/drawing/2014/main" id="{5EF44F80-A8DD-4068-F0CF-7A979B1DD6DB}"/>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rot="10800000">
            <a:off x="5954982" y="1933954"/>
            <a:ext cx="2644056" cy="16403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9D32C8B-0CB0-3314-857B-E918008036EE}"/>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rot="5400000">
            <a:off x="4147718" y="2449594"/>
            <a:ext cx="1661864" cy="7155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nternet - Iconos gratis de señales">
            <a:extLst>
              <a:ext uri="{FF2B5EF4-FFF2-40B4-BE49-F238E27FC236}">
                <a16:creationId xmlns:a16="http://schemas.microsoft.com/office/drawing/2014/main" id="{84C35E4E-C326-015B-225D-402CB699CB97}"/>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538026" y="2238617"/>
            <a:ext cx="1137532" cy="11375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ython - How to extract the whole executable and clear scripts from jupyter  - Stack Overflow">
            <a:extLst>
              <a:ext uri="{FF2B5EF4-FFF2-40B4-BE49-F238E27FC236}">
                <a16:creationId xmlns:a16="http://schemas.microsoft.com/office/drawing/2014/main" id="{C9261E8C-678B-A92C-2516-4B7CAB28196C}"/>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6076714" y="4278335"/>
            <a:ext cx="2589177" cy="1641750"/>
          </a:xfrm>
          <a:prstGeom prst="rect">
            <a:avLst/>
          </a:prstGeom>
          <a:noFill/>
          <a:extLst>
            <a:ext uri="{909E8E84-426E-40DD-AFC4-6F175D3DCCD1}">
              <a14:hiddenFill xmlns:a14="http://schemas.microsoft.com/office/drawing/2010/main">
                <a:solidFill>
                  <a:srgbClr val="FFFFFF"/>
                </a:solidFill>
              </a14:hiddenFill>
            </a:ext>
          </a:extLst>
        </p:spPr>
      </p:pic>
      <p:sp>
        <p:nvSpPr>
          <p:cNvPr id="19" name="Flecha: a la izquierda y derecha 18">
            <a:extLst>
              <a:ext uri="{FF2B5EF4-FFF2-40B4-BE49-F238E27FC236}">
                <a16:creationId xmlns:a16="http://schemas.microsoft.com/office/drawing/2014/main" id="{06FA348B-3350-B158-826E-7384A07A47A1}"/>
              </a:ext>
            </a:extLst>
          </p:cNvPr>
          <p:cNvSpPr/>
          <p:nvPr/>
        </p:nvSpPr>
        <p:spPr>
          <a:xfrm flipV="1">
            <a:off x="1816402" y="2691836"/>
            <a:ext cx="582479" cy="2310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echa: a la izquierda y derecha 22">
            <a:extLst>
              <a:ext uri="{FF2B5EF4-FFF2-40B4-BE49-F238E27FC236}">
                <a16:creationId xmlns:a16="http://schemas.microsoft.com/office/drawing/2014/main" id="{C10B121C-A937-3BF2-DA88-4EA08C4C6652}"/>
              </a:ext>
            </a:extLst>
          </p:cNvPr>
          <p:cNvSpPr/>
          <p:nvPr/>
        </p:nvSpPr>
        <p:spPr>
          <a:xfrm flipV="1">
            <a:off x="3856970" y="2691836"/>
            <a:ext cx="582479" cy="2310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echa: a la izquierda y derecha 23">
            <a:extLst>
              <a:ext uri="{FF2B5EF4-FFF2-40B4-BE49-F238E27FC236}">
                <a16:creationId xmlns:a16="http://schemas.microsoft.com/office/drawing/2014/main" id="{90BB6094-B860-C8C1-340E-765172F0E76F}"/>
              </a:ext>
            </a:extLst>
          </p:cNvPr>
          <p:cNvSpPr/>
          <p:nvPr/>
        </p:nvSpPr>
        <p:spPr>
          <a:xfrm rot="5400000" flipV="1">
            <a:off x="2815553" y="3657545"/>
            <a:ext cx="582479" cy="2310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echa: a la izquierda y derecha 25">
            <a:extLst>
              <a:ext uri="{FF2B5EF4-FFF2-40B4-BE49-F238E27FC236}">
                <a16:creationId xmlns:a16="http://schemas.microsoft.com/office/drawing/2014/main" id="{ED6030F5-ACDB-DEEB-4F42-5D20B1067400}"/>
              </a:ext>
            </a:extLst>
          </p:cNvPr>
          <p:cNvSpPr/>
          <p:nvPr/>
        </p:nvSpPr>
        <p:spPr>
          <a:xfrm flipV="1">
            <a:off x="5306712" y="2691836"/>
            <a:ext cx="582479" cy="2310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echa: a la izquierda y derecha 28">
            <a:extLst>
              <a:ext uri="{FF2B5EF4-FFF2-40B4-BE49-F238E27FC236}">
                <a16:creationId xmlns:a16="http://schemas.microsoft.com/office/drawing/2014/main" id="{9EE92EDD-C4A9-7FA7-1928-548EADD61F71}"/>
              </a:ext>
            </a:extLst>
          </p:cNvPr>
          <p:cNvSpPr/>
          <p:nvPr/>
        </p:nvSpPr>
        <p:spPr>
          <a:xfrm flipV="1">
            <a:off x="8722512" y="2691836"/>
            <a:ext cx="582479" cy="2310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echa: a la izquierda y derecha 29">
            <a:extLst>
              <a:ext uri="{FF2B5EF4-FFF2-40B4-BE49-F238E27FC236}">
                <a16:creationId xmlns:a16="http://schemas.microsoft.com/office/drawing/2014/main" id="{87543393-4303-6975-FFBE-A33639F464CD}"/>
              </a:ext>
            </a:extLst>
          </p:cNvPr>
          <p:cNvSpPr/>
          <p:nvPr/>
        </p:nvSpPr>
        <p:spPr>
          <a:xfrm rot="5400000" flipV="1">
            <a:off x="6999034" y="3769723"/>
            <a:ext cx="582479" cy="2310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CuadroTexto 2048">
            <a:extLst>
              <a:ext uri="{FF2B5EF4-FFF2-40B4-BE49-F238E27FC236}">
                <a16:creationId xmlns:a16="http://schemas.microsoft.com/office/drawing/2014/main" id="{7898AF4C-4ED3-9F17-8AA7-5EE508095C19}"/>
              </a:ext>
            </a:extLst>
          </p:cNvPr>
          <p:cNvSpPr txBox="1"/>
          <p:nvPr/>
        </p:nvSpPr>
        <p:spPr>
          <a:xfrm>
            <a:off x="2612276" y="1038501"/>
            <a:ext cx="8119514" cy="369332"/>
          </a:xfrm>
          <a:prstGeom prst="rect">
            <a:avLst/>
          </a:prstGeom>
          <a:noFill/>
        </p:spPr>
        <p:txBody>
          <a:bodyPr wrap="square">
            <a:spAutoFit/>
          </a:bodyPr>
          <a:lstStyle/>
          <a:p>
            <a:pPr algn="ctr"/>
            <a:r>
              <a:rPr lang="en-US" sz="1800" dirty="0">
                <a:solidFill>
                  <a:srgbClr val="EA4D5E"/>
                </a:solidFill>
              </a:rPr>
              <a:t>An AI Agent accessed by Telegram that can activate up to 8 different power switch</a:t>
            </a:r>
            <a:endParaRPr lang="en-US" dirty="0">
              <a:solidFill>
                <a:srgbClr val="EA4D5E"/>
              </a:solidFill>
            </a:endParaRPr>
          </a:p>
        </p:txBody>
      </p:sp>
      <p:sp>
        <p:nvSpPr>
          <p:cNvPr id="2" name="Rectángulo 1">
            <a:extLst>
              <a:ext uri="{FF2B5EF4-FFF2-40B4-BE49-F238E27FC236}">
                <a16:creationId xmlns:a16="http://schemas.microsoft.com/office/drawing/2014/main" id="{DA6FB2F3-AC06-0E83-8678-F748E79E48EA}"/>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3" name="Rectángulo 2">
            <a:extLst>
              <a:ext uri="{FF2B5EF4-FFF2-40B4-BE49-F238E27FC236}">
                <a16:creationId xmlns:a16="http://schemas.microsoft.com/office/drawing/2014/main" id="{2E3A2B09-95FB-C21F-C129-3211E3D13301}"/>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6" name="CuadroTexto 5">
            <a:extLst>
              <a:ext uri="{FF2B5EF4-FFF2-40B4-BE49-F238E27FC236}">
                <a16:creationId xmlns:a16="http://schemas.microsoft.com/office/drawing/2014/main" id="{FE6CBD43-7544-C571-590B-12A477F70CBF}"/>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9" name="Imagen 8">
            <a:extLst>
              <a:ext uri="{FF2B5EF4-FFF2-40B4-BE49-F238E27FC236}">
                <a16:creationId xmlns:a16="http://schemas.microsoft.com/office/drawing/2014/main" id="{22FBF46C-80C1-F1BB-4B81-31FD94DF0938}"/>
              </a:ext>
            </a:extLst>
          </p:cNvPr>
          <p:cNvPicPr>
            <a:picLocks noChangeAspect="1"/>
          </p:cNvPicPr>
          <p:nvPr/>
        </p:nvPicPr>
        <p:blipFill>
          <a:blip r:embed="rId13"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9064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o 13" hidden="1">
            <a:extLst>
              <a:ext uri="{FF2B5EF4-FFF2-40B4-BE49-F238E27FC236}">
                <a16:creationId xmlns:a16="http://schemas.microsoft.com/office/drawing/2014/main" id="{9A3B3E73-6390-4F52-9093-0747221F79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14" name="Objeto 13" hidden="1">
                        <a:extLst>
                          <a:ext uri="{FF2B5EF4-FFF2-40B4-BE49-F238E27FC236}">
                            <a16:creationId xmlns:a16="http://schemas.microsoft.com/office/drawing/2014/main" id="{9A3B3E73-6390-4F52-9093-0747221F79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D4565335-8FD1-4E62-BA94-9CF424A2CC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0" y="1"/>
            <a:ext cx="2501901" cy="6858000"/>
          </a:xfrm>
          <a:prstGeom prst="rect">
            <a:avLst/>
          </a:prstGeom>
        </p:spPr>
      </p:pic>
      <p:sp>
        <p:nvSpPr>
          <p:cNvPr id="2" name="CuadroTexto 1">
            <a:extLst>
              <a:ext uri="{FF2B5EF4-FFF2-40B4-BE49-F238E27FC236}">
                <a16:creationId xmlns:a16="http://schemas.microsoft.com/office/drawing/2014/main" id="{23E227AA-EA96-4662-8BB1-24C8EFD432D9}"/>
              </a:ext>
            </a:extLst>
          </p:cNvPr>
          <p:cNvSpPr txBox="1"/>
          <p:nvPr/>
        </p:nvSpPr>
        <p:spPr>
          <a:xfrm flipH="1">
            <a:off x="2623817" y="47279"/>
            <a:ext cx="7613002" cy="5226944"/>
          </a:xfrm>
          <a:prstGeom prst="rect">
            <a:avLst/>
          </a:prstGeom>
          <a:noFill/>
        </p:spPr>
        <p:txBody>
          <a:bodyPr wrap="square" rtlCol="0">
            <a:spAutoFit/>
          </a:bodyPr>
          <a:lstStyle/>
          <a:p>
            <a:r>
              <a:rPr lang="en-US" sz="3600" dirty="0">
                <a:solidFill>
                  <a:schemeClr val="accent1">
                    <a:lumMod val="50000"/>
                  </a:schemeClr>
                </a:solidFill>
              </a:rPr>
              <a:t>Agenda</a:t>
            </a:r>
          </a:p>
          <a:p>
            <a:pPr marL="457200" indent="-457200">
              <a:lnSpc>
                <a:spcPct val="150000"/>
              </a:lnSpc>
              <a:spcAft>
                <a:spcPts val="1200"/>
              </a:spcAft>
              <a:buFont typeface="Arial" panose="020B0604020202020204" pitchFamily="34" charset="0"/>
              <a:buChar char="•"/>
            </a:pPr>
            <a:r>
              <a:rPr lang="en-US" sz="2800" dirty="0">
                <a:solidFill>
                  <a:srgbClr val="C4D3EC"/>
                </a:solidFill>
              </a:rPr>
              <a:t>Introduction to IoT</a:t>
            </a:r>
          </a:p>
          <a:p>
            <a:pPr marL="457200" indent="-457200">
              <a:lnSpc>
                <a:spcPct val="150000"/>
              </a:lnSpc>
              <a:spcAft>
                <a:spcPts val="1200"/>
              </a:spcAft>
              <a:buFont typeface="Arial" panose="020B0604020202020204" pitchFamily="34" charset="0"/>
              <a:buChar char="•"/>
            </a:pPr>
            <a:r>
              <a:rPr lang="en-US" sz="2800" dirty="0">
                <a:solidFill>
                  <a:srgbClr val="203864"/>
                </a:solidFill>
              </a:rPr>
              <a:t>IoT applications</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IoT value chain / market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Let’s play – Design a home project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What limits/strengthen the development of IoT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Final exercise</a:t>
            </a:r>
          </a:p>
        </p:txBody>
      </p:sp>
      <p:sp>
        <p:nvSpPr>
          <p:cNvPr id="3" name="Rectángulo: esquinas redondeadas 2">
            <a:extLst>
              <a:ext uri="{FF2B5EF4-FFF2-40B4-BE49-F238E27FC236}">
                <a16:creationId xmlns:a16="http://schemas.microsoft.com/office/drawing/2014/main" id="{B709CCA6-3477-4955-BB6E-C12642E7EE71}"/>
              </a:ext>
            </a:extLst>
          </p:cNvPr>
          <p:cNvSpPr/>
          <p:nvPr/>
        </p:nvSpPr>
        <p:spPr>
          <a:xfrm>
            <a:off x="2623818" y="84952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1</a:t>
            </a:r>
          </a:p>
        </p:txBody>
      </p:sp>
      <p:sp>
        <p:nvSpPr>
          <p:cNvPr id="7" name="Rectángulo: esquinas redondeadas 6">
            <a:extLst>
              <a:ext uri="{FF2B5EF4-FFF2-40B4-BE49-F238E27FC236}">
                <a16:creationId xmlns:a16="http://schemas.microsoft.com/office/drawing/2014/main" id="{27862825-9384-43B7-AC57-7AA9EC8B135D}"/>
              </a:ext>
            </a:extLst>
          </p:cNvPr>
          <p:cNvSpPr/>
          <p:nvPr/>
        </p:nvSpPr>
        <p:spPr>
          <a:xfrm>
            <a:off x="2623818" y="1620698"/>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2</a:t>
            </a:r>
          </a:p>
        </p:txBody>
      </p:sp>
      <p:sp>
        <p:nvSpPr>
          <p:cNvPr id="8" name="Rectángulo: esquinas redondeadas 7">
            <a:extLst>
              <a:ext uri="{FF2B5EF4-FFF2-40B4-BE49-F238E27FC236}">
                <a16:creationId xmlns:a16="http://schemas.microsoft.com/office/drawing/2014/main" id="{E8C6C6E5-C4D9-495F-9C5F-0636CDAD38D2}"/>
              </a:ext>
            </a:extLst>
          </p:cNvPr>
          <p:cNvSpPr/>
          <p:nvPr/>
        </p:nvSpPr>
        <p:spPr>
          <a:xfrm>
            <a:off x="2623818" y="2450011"/>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3</a:t>
            </a:r>
          </a:p>
        </p:txBody>
      </p:sp>
      <p:sp>
        <p:nvSpPr>
          <p:cNvPr id="9" name="Rectángulo: esquinas redondeadas 8">
            <a:extLst>
              <a:ext uri="{FF2B5EF4-FFF2-40B4-BE49-F238E27FC236}">
                <a16:creationId xmlns:a16="http://schemas.microsoft.com/office/drawing/2014/main" id="{59A5EE8D-CD13-440F-A724-BF70A7897F72}"/>
              </a:ext>
            </a:extLst>
          </p:cNvPr>
          <p:cNvSpPr/>
          <p:nvPr/>
        </p:nvSpPr>
        <p:spPr>
          <a:xfrm>
            <a:off x="2623818" y="3216333"/>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4</a:t>
            </a:r>
          </a:p>
        </p:txBody>
      </p:sp>
      <p:sp>
        <p:nvSpPr>
          <p:cNvPr id="4" name="Marcador de número de diapositiva 3">
            <a:extLst>
              <a:ext uri="{FF2B5EF4-FFF2-40B4-BE49-F238E27FC236}">
                <a16:creationId xmlns:a16="http://schemas.microsoft.com/office/drawing/2014/main" id="{83C5D6BC-5DCC-40EE-A4DD-EFA986367C59}"/>
              </a:ext>
            </a:extLst>
          </p:cNvPr>
          <p:cNvSpPr>
            <a:spLocks noGrp="1"/>
          </p:cNvSpPr>
          <p:nvPr>
            <p:ph type="sldNum" sz="quarter" idx="12"/>
          </p:nvPr>
        </p:nvSpPr>
        <p:spPr/>
        <p:txBody>
          <a:bodyPr/>
          <a:lstStyle/>
          <a:p>
            <a:fld id="{76397203-FB75-4989-8213-456EBAC8FDF7}" type="slidenum">
              <a:rPr lang="es-ES" smtClean="0"/>
              <a:t>15</a:t>
            </a:fld>
            <a:endParaRPr lang="es-ES"/>
          </a:p>
        </p:txBody>
      </p:sp>
      <p:sp>
        <p:nvSpPr>
          <p:cNvPr id="12" name="Rectángulo: esquinas redondeadas 11">
            <a:extLst>
              <a:ext uri="{FF2B5EF4-FFF2-40B4-BE49-F238E27FC236}">
                <a16:creationId xmlns:a16="http://schemas.microsoft.com/office/drawing/2014/main" id="{E7D82747-919B-4F1C-AD9C-60AFEC48C22A}"/>
              </a:ext>
            </a:extLst>
          </p:cNvPr>
          <p:cNvSpPr/>
          <p:nvPr/>
        </p:nvSpPr>
        <p:spPr>
          <a:xfrm>
            <a:off x="2623818" y="401693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5</a:t>
            </a:r>
          </a:p>
        </p:txBody>
      </p:sp>
      <p:sp>
        <p:nvSpPr>
          <p:cNvPr id="13" name="Rectángulo: esquinas redondeadas 12">
            <a:extLst>
              <a:ext uri="{FF2B5EF4-FFF2-40B4-BE49-F238E27FC236}">
                <a16:creationId xmlns:a16="http://schemas.microsoft.com/office/drawing/2014/main" id="{86349909-356E-4A29-90F5-5D0DBBC9B601}"/>
              </a:ext>
            </a:extLst>
          </p:cNvPr>
          <p:cNvSpPr/>
          <p:nvPr/>
        </p:nvSpPr>
        <p:spPr>
          <a:xfrm>
            <a:off x="2623818" y="479820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6</a:t>
            </a:r>
          </a:p>
        </p:txBody>
      </p:sp>
      <p:pic>
        <p:nvPicPr>
          <p:cNvPr id="6" name="Imagen 5">
            <a:extLst>
              <a:ext uri="{FF2B5EF4-FFF2-40B4-BE49-F238E27FC236}">
                <a16:creationId xmlns:a16="http://schemas.microsoft.com/office/drawing/2014/main" id="{4271372F-9810-3ED5-E935-E64B92812C61}"/>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803387" y="136525"/>
            <a:ext cx="1236213" cy="919624"/>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0612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134520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16</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81801" y="2470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2" name="CuadroTexto 11">
            <a:extLst>
              <a:ext uri="{FF2B5EF4-FFF2-40B4-BE49-F238E27FC236}">
                <a16:creationId xmlns:a16="http://schemas.microsoft.com/office/drawing/2014/main" id="{72B1E7E2-133B-416D-BE4D-B3E5C33D9CEF}"/>
              </a:ext>
            </a:extLst>
          </p:cNvPr>
          <p:cNvSpPr txBox="1"/>
          <p:nvPr/>
        </p:nvSpPr>
        <p:spPr>
          <a:xfrm>
            <a:off x="909124" y="5990263"/>
            <a:ext cx="10787475" cy="338554"/>
          </a:xfrm>
          <a:prstGeom prst="rect">
            <a:avLst/>
          </a:prstGeom>
          <a:noFill/>
        </p:spPr>
        <p:txBody>
          <a:bodyPr wrap="square">
            <a:spAutoFit/>
          </a:bodyPr>
          <a:lstStyle/>
          <a:p>
            <a:pPr algn="ctr"/>
            <a:r>
              <a:rPr lang="en-US" sz="1600" dirty="0">
                <a:solidFill>
                  <a:srgbClr val="EA4D5E"/>
                </a:solidFill>
                <a:latin typeface="Calibri" panose="020F0502020204030204" pitchFamily="34" charset="0"/>
              </a:rPr>
              <a:t>In 10 minutes in groups, find as many IoT systems as possible in these markets? </a:t>
            </a:r>
            <a:endParaRPr lang="es-ES" sz="1600" dirty="0">
              <a:solidFill>
                <a:srgbClr val="EA4D5E"/>
              </a:solidFill>
            </a:endParaRPr>
          </a:p>
        </p:txBody>
      </p:sp>
      <p:sp>
        <p:nvSpPr>
          <p:cNvPr id="15" name="CuadroTexto 14">
            <a:extLst>
              <a:ext uri="{FF2B5EF4-FFF2-40B4-BE49-F238E27FC236}">
                <a16:creationId xmlns:a16="http://schemas.microsoft.com/office/drawing/2014/main" id="{B10CE060-2228-4FB3-9231-915CF69A3D09}"/>
              </a:ext>
            </a:extLst>
          </p:cNvPr>
          <p:cNvSpPr txBox="1"/>
          <p:nvPr/>
        </p:nvSpPr>
        <p:spPr>
          <a:xfrm>
            <a:off x="1481958" y="2291729"/>
            <a:ext cx="1499839" cy="523220"/>
          </a:xfrm>
          <a:prstGeom prst="rect">
            <a:avLst/>
          </a:prstGeom>
          <a:noFill/>
        </p:spPr>
        <p:txBody>
          <a:bodyPr wrap="square">
            <a:spAutoFit/>
          </a:bodyPr>
          <a:lstStyle/>
          <a:p>
            <a:pPr algn="ctr"/>
            <a:r>
              <a:rPr kumimoji="0" lang="en-US" sz="1400" b="0" i="0" u="none" strike="noStrike" kern="1200" cap="none" spc="0" normalizeH="0" baseline="0" noProof="0" dirty="0">
                <a:ln>
                  <a:noFill/>
                </a:ln>
                <a:solidFill>
                  <a:srgbClr val="000000"/>
                </a:solidFill>
                <a:effectLst/>
                <a:uLnTx/>
                <a:uFillTx/>
                <a:latin typeface="Graphik Web"/>
              </a:rPr>
              <a:t>Smart Health / Wearable</a:t>
            </a:r>
            <a:endParaRPr lang="es-ES" sz="1400" dirty="0"/>
          </a:p>
        </p:txBody>
      </p:sp>
      <p:sp>
        <p:nvSpPr>
          <p:cNvPr id="16" name="CuadroTexto 15">
            <a:extLst>
              <a:ext uri="{FF2B5EF4-FFF2-40B4-BE49-F238E27FC236}">
                <a16:creationId xmlns:a16="http://schemas.microsoft.com/office/drawing/2014/main" id="{83933EC4-AED7-4FA4-AB82-1B623290705A}"/>
              </a:ext>
            </a:extLst>
          </p:cNvPr>
          <p:cNvSpPr txBox="1"/>
          <p:nvPr/>
        </p:nvSpPr>
        <p:spPr>
          <a:xfrm>
            <a:off x="1247782" y="4249884"/>
            <a:ext cx="1734015" cy="523220"/>
          </a:xfrm>
          <a:prstGeom prst="rect">
            <a:avLst/>
          </a:prstGeom>
          <a:noFill/>
        </p:spPr>
        <p:txBody>
          <a:bodyPr wrap="square">
            <a:spAutoFit/>
          </a:bodyPr>
          <a:lstStyle/>
          <a:p>
            <a:pPr algn="ctr"/>
            <a:r>
              <a:rPr kumimoji="0" lang="en-US" sz="1400" b="0" i="0" u="none" strike="noStrike" kern="1200" cap="none" spc="0" normalizeH="0" baseline="0" noProof="0" dirty="0">
                <a:ln>
                  <a:noFill/>
                </a:ln>
                <a:solidFill>
                  <a:srgbClr val="000000"/>
                </a:solidFill>
                <a:effectLst/>
                <a:uLnTx/>
                <a:uFillTx/>
                <a:latin typeface="Graphik Web"/>
              </a:rPr>
              <a:t>Smart Budlings / Home </a:t>
            </a:r>
            <a:endParaRPr lang="es-ES" sz="1400" dirty="0"/>
          </a:p>
        </p:txBody>
      </p:sp>
      <p:sp>
        <p:nvSpPr>
          <p:cNvPr id="19" name="CuadroTexto 18">
            <a:extLst>
              <a:ext uri="{FF2B5EF4-FFF2-40B4-BE49-F238E27FC236}">
                <a16:creationId xmlns:a16="http://schemas.microsoft.com/office/drawing/2014/main" id="{31589898-9002-4B81-BBAD-BFA3BF0C92D1}"/>
              </a:ext>
            </a:extLst>
          </p:cNvPr>
          <p:cNvSpPr txBox="1"/>
          <p:nvPr/>
        </p:nvSpPr>
        <p:spPr>
          <a:xfrm>
            <a:off x="4052775" y="4266546"/>
            <a:ext cx="1734015" cy="738664"/>
          </a:xfrm>
          <a:prstGeom prst="rect">
            <a:avLst/>
          </a:prstGeom>
          <a:noFill/>
        </p:spPr>
        <p:txBody>
          <a:bodyPr wrap="square">
            <a:spAutoFit/>
          </a:bodyPr>
          <a:lstStyle/>
          <a:p>
            <a:pPr algn="ctr"/>
            <a:r>
              <a:rPr kumimoji="0" lang="en-US" sz="1400" b="0" i="0" u="none" strike="noStrike" kern="1200" cap="none" spc="0" normalizeH="0" baseline="0" noProof="0" dirty="0">
                <a:ln>
                  <a:noFill/>
                </a:ln>
                <a:solidFill>
                  <a:srgbClr val="000000"/>
                </a:solidFill>
                <a:effectLst/>
                <a:uLnTx/>
                <a:uFillTx/>
                <a:latin typeface="Graphik Web"/>
              </a:rPr>
              <a:t>Industrial Internet of Things (</a:t>
            </a:r>
            <a:r>
              <a:rPr kumimoji="0" lang="en-US" sz="1400" b="0" i="0" u="none" strike="noStrike" kern="1200" cap="none" spc="0" normalizeH="0" baseline="0" noProof="0" dirty="0" err="1">
                <a:ln>
                  <a:noFill/>
                </a:ln>
                <a:solidFill>
                  <a:srgbClr val="000000"/>
                </a:solidFill>
                <a:effectLst/>
                <a:uLnTx/>
                <a:uFillTx/>
                <a:latin typeface="Graphik Web"/>
              </a:rPr>
              <a:t>iIoT</a:t>
            </a:r>
            <a:r>
              <a:rPr kumimoji="0" lang="en-US" sz="1400" b="0" i="0" u="none" strike="noStrike" kern="1200" cap="none" spc="0" normalizeH="0" baseline="0" noProof="0" dirty="0">
                <a:ln>
                  <a:noFill/>
                </a:ln>
                <a:solidFill>
                  <a:srgbClr val="000000"/>
                </a:solidFill>
                <a:effectLst/>
                <a:uLnTx/>
                <a:uFillTx/>
                <a:latin typeface="Graphik Web"/>
              </a:rPr>
              <a:t>) /</a:t>
            </a:r>
            <a:r>
              <a:rPr lang="en-US" sz="1400" dirty="0">
                <a:solidFill>
                  <a:srgbClr val="000000"/>
                </a:solidFill>
                <a:latin typeface="Graphik Web"/>
              </a:rPr>
              <a:t>Industry 4.0</a:t>
            </a:r>
            <a:endParaRPr lang="es-ES" sz="1400" dirty="0"/>
          </a:p>
        </p:txBody>
      </p:sp>
      <p:sp>
        <p:nvSpPr>
          <p:cNvPr id="23" name="CuadroTexto 22">
            <a:extLst>
              <a:ext uri="{FF2B5EF4-FFF2-40B4-BE49-F238E27FC236}">
                <a16:creationId xmlns:a16="http://schemas.microsoft.com/office/drawing/2014/main" id="{80655FB6-3CEF-4DAE-9DFA-48C44E2392AD}"/>
              </a:ext>
            </a:extLst>
          </p:cNvPr>
          <p:cNvSpPr txBox="1"/>
          <p:nvPr/>
        </p:nvSpPr>
        <p:spPr>
          <a:xfrm>
            <a:off x="6403088" y="4251127"/>
            <a:ext cx="1734015" cy="307777"/>
          </a:xfrm>
          <a:prstGeom prst="rect">
            <a:avLst/>
          </a:prstGeom>
          <a:noFill/>
        </p:spPr>
        <p:txBody>
          <a:bodyPr wrap="square">
            <a:spAutoFit/>
          </a:bodyPr>
          <a:lstStyle/>
          <a:p>
            <a:pPr algn="ctr"/>
            <a:r>
              <a:rPr kumimoji="0" lang="en-US" sz="1400" b="0" i="0" u="none" strike="noStrike" kern="1200" cap="none" spc="0" normalizeH="0" baseline="0" noProof="0" dirty="0">
                <a:ln>
                  <a:noFill/>
                </a:ln>
                <a:solidFill>
                  <a:srgbClr val="000000"/>
                </a:solidFill>
                <a:effectLst/>
                <a:uLnTx/>
                <a:uFillTx/>
                <a:latin typeface="Graphik Web"/>
              </a:rPr>
              <a:t>Smart Grid</a:t>
            </a:r>
            <a:endParaRPr lang="es-ES" sz="1400" dirty="0"/>
          </a:p>
        </p:txBody>
      </p:sp>
      <p:sp>
        <p:nvSpPr>
          <p:cNvPr id="24" name="CuadroTexto 23">
            <a:extLst>
              <a:ext uri="{FF2B5EF4-FFF2-40B4-BE49-F238E27FC236}">
                <a16:creationId xmlns:a16="http://schemas.microsoft.com/office/drawing/2014/main" id="{007F00DB-EF6D-4B4A-9779-FAA03BC2C8FB}"/>
              </a:ext>
            </a:extLst>
          </p:cNvPr>
          <p:cNvSpPr txBox="1"/>
          <p:nvPr/>
        </p:nvSpPr>
        <p:spPr>
          <a:xfrm>
            <a:off x="3682132" y="2291729"/>
            <a:ext cx="2436541" cy="307777"/>
          </a:xfrm>
          <a:prstGeom prst="rect">
            <a:avLst/>
          </a:prstGeom>
          <a:noFill/>
        </p:spPr>
        <p:txBody>
          <a:bodyPr wrap="square">
            <a:spAutoFit/>
          </a:bodyPr>
          <a:lstStyle/>
          <a:p>
            <a:pPr algn="ctr"/>
            <a:r>
              <a:rPr kumimoji="0" lang="en-US" sz="1400" b="0" i="0" u="none" strike="noStrike" kern="1200" cap="none" spc="0" normalizeH="0" baseline="0" noProof="0" dirty="0">
                <a:ln>
                  <a:noFill/>
                </a:ln>
                <a:solidFill>
                  <a:srgbClr val="000000"/>
                </a:solidFill>
                <a:effectLst/>
                <a:uLnTx/>
                <a:uFillTx/>
                <a:latin typeface="Graphik Web"/>
              </a:rPr>
              <a:t>Smart Logistics</a:t>
            </a:r>
            <a:endParaRPr lang="es-ES" sz="1400" dirty="0"/>
          </a:p>
        </p:txBody>
      </p:sp>
      <p:sp>
        <p:nvSpPr>
          <p:cNvPr id="26" name="CuadroTexto 25">
            <a:extLst>
              <a:ext uri="{FF2B5EF4-FFF2-40B4-BE49-F238E27FC236}">
                <a16:creationId xmlns:a16="http://schemas.microsoft.com/office/drawing/2014/main" id="{2226FC7E-2A9D-43B3-A979-82E3024D8F0D}"/>
              </a:ext>
            </a:extLst>
          </p:cNvPr>
          <p:cNvSpPr txBox="1"/>
          <p:nvPr/>
        </p:nvSpPr>
        <p:spPr>
          <a:xfrm>
            <a:off x="6040949" y="2337034"/>
            <a:ext cx="2436541" cy="307777"/>
          </a:xfrm>
          <a:prstGeom prst="rect">
            <a:avLst/>
          </a:prstGeom>
          <a:noFill/>
        </p:spPr>
        <p:txBody>
          <a:bodyPr wrap="square">
            <a:spAutoFit/>
          </a:bodyPr>
          <a:lstStyle/>
          <a:p>
            <a:pPr algn="ctr"/>
            <a:r>
              <a:rPr kumimoji="0" lang="en-US" sz="1400" b="0" i="0" u="none" strike="noStrike" kern="1200" cap="none" spc="0" normalizeH="0" baseline="0" noProof="0" dirty="0">
                <a:ln>
                  <a:noFill/>
                </a:ln>
                <a:solidFill>
                  <a:srgbClr val="000000"/>
                </a:solidFill>
                <a:effectLst/>
                <a:uLnTx/>
                <a:uFillTx/>
                <a:latin typeface="Graphik Web"/>
              </a:rPr>
              <a:t>Smart Farming</a:t>
            </a:r>
            <a:endParaRPr lang="es-ES" sz="1400" dirty="0"/>
          </a:p>
        </p:txBody>
      </p:sp>
      <p:sp>
        <p:nvSpPr>
          <p:cNvPr id="27" name="CuadroTexto 26">
            <a:extLst>
              <a:ext uri="{FF2B5EF4-FFF2-40B4-BE49-F238E27FC236}">
                <a16:creationId xmlns:a16="http://schemas.microsoft.com/office/drawing/2014/main" id="{E5DFEA4E-3A03-4F06-A724-A20BFD773DD8}"/>
              </a:ext>
            </a:extLst>
          </p:cNvPr>
          <p:cNvSpPr txBox="1"/>
          <p:nvPr/>
        </p:nvSpPr>
        <p:spPr>
          <a:xfrm>
            <a:off x="8355757" y="2303350"/>
            <a:ext cx="2436541" cy="307777"/>
          </a:xfrm>
          <a:prstGeom prst="rect">
            <a:avLst/>
          </a:prstGeom>
          <a:noFill/>
        </p:spPr>
        <p:txBody>
          <a:bodyPr wrap="square">
            <a:spAutoFit/>
          </a:bodyPr>
          <a:lstStyle/>
          <a:p>
            <a:pPr algn="ctr"/>
            <a:r>
              <a:rPr kumimoji="0" lang="en-US" sz="1400" b="0" i="0" u="none" strike="noStrike" kern="1200" cap="none" spc="0" normalizeH="0" baseline="0" noProof="0" dirty="0">
                <a:ln>
                  <a:noFill/>
                </a:ln>
                <a:solidFill>
                  <a:srgbClr val="000000"/>
                </a:solidFill>
                <a:effectLst/>
                <a:uLnTx/>
                <a:uFillTx/>
                <a:latin typeface="Graphik Web"/>
              </a:rPr>
              <a:t>Smart City</a:t>
            </a:r>
            <a:endParaRPr lang="es-ES" sz="1400" dirty="0"/>
          </a:p>
        </p:txBody>
      </p:sp>
      <p:pic>
        <p:nvPicPr>
          <p:cNvPr id="3074" name="Picture 2">
            <a:extLst>
              <a:ext uri="{FF2B5EF4-FFF2-40B4-BE49-F238E27FC236}">
                <a16:creationId xmlns:a16="http://schemas.microsoft.com/office/drawing/2014/main" id="{B7159283-8D8D-4FB0-AA38-BFB337A14CC7}"/>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766314" y="1488801"/>
            <a:ext cx="771293" cy="7712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ABEA71D-A339-48AB-B58C-BB16E2013D6B}"/>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4488736" y="1510846"/>
            <a:ext cx="771293" cy="7712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76913E8A-AE33-4592-AA04-E4643EC8C606}"/>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6873574" y="1566398"/>
            <a:ext cx="771293" cy="77129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A5235A61-172D-4B71-8EE1-47AB8790F370}"/>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9181876" y="1588515"/>
            <a:ext cx="679857" cy="67985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63269F9D-1277-4366-AAB5-CB8AF8FF6B3F}"/>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6842538" y="3449357"/>
            <a:ext cx="795454" cy="79545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50C02276-2CB7-40BC-B6D1-7FC51C76A3DC}"/>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4535907" y="3521097"/>
            <a:ext cx="723714" cy="723714"/>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681C6AB9-2483-41BF-8F93-817D73CD2637}"/>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1728488" y="3392551"/>
            <a:ext cx="771293" cy="7712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E6AFFD6-0918-4861-8D9C-CEDA4BE3956B}"/>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9090440" y="3325870"/>
            <a:ext cx="771293" cy="771293"/>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a:extLst>
              <a:ext uri="{FF2B5EF4-FFF2-40B4-BE49-F238E27FC236}">
                <a16:creationId xmlns:a16="http://schemas.microsoft.com/office/drawing/2014/main" id="{1D3DF3B2-4DF1-4758-940D-58D3FB56F4FF}"/>
              </a:ext>
            </a:extLst>
          </p:cNvPr>
          <p:cNvSpPr txBox="1"/>
          <p:nvPr/>
        </p:nvSpPr>
        <p:spPr>
          <a:xfrm>
            <a:off x="8654796" y="4251127"/>
            <a:ext cx="1734015" cy="307777"/>
          </a:xfrm>
          <a:prstGeom prst="rect">
            <a:avLst/>
          </a:prstGeom>
          <a:noFill/>
        </p:spPr>
        <p:txBody>
          <a:bodyPr wrap="square">
            <a:spAutoFit/>
          </a:bodyPr>
          <a:lstStyle/>
          <a:p>
            <a:pPr algn="ctr"/>
            <a:r>
              <a:rPr kumimoji="0" lang="en-US" sz="1400" b="0" i="0" u="none" strike="noStrike" kern="1200" cap="none" spc="0" normalizeH="0" baseline="0" noProof="0" dirty="0">
                <a:ln>
                  <a:noFill/>
                </a:ln>
                <a:solidFill>
                  <a:srgbClr val="000000"/>
                </a:solidFill>
                <a:effectLst/>
                <a:uLnTx/>
                <a:uFillTx/>
                <a:latin typeface="Graphik Web"/>
              </a:rPr>
              <a:t>Smart </a:t>
            </a:r>
            <a:r>
              <a:rPr lang="en-US" sz="1400" dirty="0">
                <a:solidFill>
                  <a:srgbClr val="000000"/>
                </a:solidFill>
                <a:latin typeface="Graphik Web"/>
              </a:rPr>
              <a:t>Retail</a:t>
            </a:r>
            <a:endParaRPr lang="es-ES" sz="1400" dirty="0"/>
          </a:p>
        </p:txBody>
      </p:sp>
      <p:sp>
        <p:nvSpPr>
          <p:cNvPr id="29" name="CuadroTexto 28">
            <a:extLst>
              <a:ext uri="{FF2B5EF4-FFF2-40B4-BE49-F238E27FC236}">
                <a16:creationId xmlns:a16="http://schemas.microsoft.com/office/drawing/2014/main" id="{727C33BE-EB85-47B4-9E8B-1A440CF87AD0}"/>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IoT applications: </a:t>
            </a:r>
            <a:r>
              <a:rPr lang="en-US" sz="2000" dirty="0"/>
              <a:t>How many IoT markets do you know?</a:t>
            </a:r>
          </a:p>
        </p:txBody>
      </p:sp>
      <p:sp>
        <p:nvSpPr>
          <p:cNvPr id="30" name="Rectángulo: esquinas redondeadas 29">
            <a:extLst>
              <a:ext uri="{FF2B5EF4-FFF2-40B4-BE49-F238E27FC236}">
                <a16:creationId xmlns:a16="http://schemas.microsoft.com/office/drawing/2014/main" id="{1E79D1D4-5038-4A28-A32A-ECDF8E0E0013}"/>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2</a:t>
            </a:r>
          </a:p>
        </p:txBody>
      </p:sp>
      <p:sp>
        <p:nvSpPr>
          <p:cNvPr id="2" name="Rectángulo 1">
            <a:extLst>
              <a:ext uri="{FF2B5EF4-FFF2-40B4-BE49-F238E27FC236}">
                <a16:creationId xmlns:a16="http://schemas.microsoft.com/office/drawing/2014/main" id="{C00C1C21-60AB-8B6F-91C1-51C07882A763}"/>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3" name="Rectángulo 2">
            <a:extLst>
              <a:ext uri="{FF2B5EF4-FFF2-40B4-BE49-F238E27FC236}">
                <a16:creationId xmlns:a16="http://schemas.microsoft.com/office/drawing/2014/main" id="{D0126400-42B5-F25D-464F-DCABA1BEE490}"/>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5" name="CuadroTexto 4">
            <a:extLst>
              <a:ext uri="{FF2B5EF4-FFF2-40B4-BE49-F238E27FC236}">
                <a16:creationId xmlns:a16="http://schemas.microsoft.com/office/drawing/2014/main" id="{CBD9EFE0-4047-56B7-15F8-E43C8B7F86DE}"/>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6" name="Imagen 5">
            <a:extLst>
              <a:ext uri="{FF2B5EF4-FFF2-40B4-BE49-F238E27FC236}">
                <a16:creationId xmlns:a16="http://schemas.microsoft.com/office/drawing/2014/main" id="{2F3E7AA3-1F6C-3F89-DBC2-B95148418EB5}"/>
              </a:ext>
            </a:extLst>
          </p:cNvPr>
          <p:cNvPicPr>
            <a:picLocks noChangeAspect="1"/>
          </p:cNvPicPr>
          <p:nvPr/>
        </p:nvPicPr>
        <p:blipFill>
          <a:blip r:embed="rId14"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2713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9" grpId="0"/>
      <p:bldP spid="23" grpId="0"/>
      <p:bldP spid="24"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106253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n-US" smtClean="0"/>
              <a:pPr/>
              <a:t>17</a:t>
            </a:fld>
            <a:endParaRPr lang="en-US" dirty="0"/>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81801" y="2470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13" name="CuadroTexto 12">
            <a:extLst>
              <a:ext uri="{FF2B5EF4-FFF2-40B4-BE49-F238E27FC236}">
                <a16:creationId xmlns:a16="http://schemas.microsoft.com/office/drawing/2014/main" id="{531EC319-7DE8-46DC-B675-31F46792AFE3}"/>
              </a:ext>
            </a:extLst>
          </p:cNvPr>
          <p:cNvSpPr txBox="1"/>
          <p:nvPr/>
        </p:nvSpPr>
        <p:spPr>
          <a:xfrm flipH="1">
            <a:off x="-1444108" y="3837071"/>
            <a:ext cx="9856872" cy="400110"/>
          </a:xfrm>
          <a:prstGeom prst="rect">
            <a:avLst/>
          </a:prstGeom>
          <a:noFill/>
        </p:spPr>
        <p:txBody>
          <a:bodyPr wrap="square" rtlCol="0">
            <a:spAutoFit/>
          </a:bodyPr>
          <a:lstStyle/>
          <a:p>
            <a:r>
              <a:rPr lang="en-US" sz="2000" b="1" dirty="0">
                <a:solidFill>
                  <a:srgbClr val="00B0F0"/>
                </a:solidFill>
              </a:rPr>
              <a:t>A</a:t>
            </a:r>
            <a:endParaRPr lang="en-US" sz="2000" dirty="0"/>
          </a:p>
        </p:txBody>
      </p:sp>
      <p:sp>
        <p:nvSpPr>
          <p:cNvPr id="29" name="CuadroTexto 28">
            <a:extLst>
              <a:ext uri="{FF2B5EF4-FFF2-40B4-BE49-F238E27FC236}">
                <a16:creationId xmlns:a16="http://schemas.microsoft.com/office/drawing/2014/main" id="{0869C19B-D44D-43F6-8F99-EA71ED3734AD}"/>
              </a:ext>
            </a:extLst>
          </p:cNvPr>
          <p:cNvSpPr txBox="1"/>
          <p:nvPr/>
        </p:nvSpPr>
        <p:spPr>
          <a:xfrm>
            <a:off x="112626" y="2303023"/>
            <a:ext cx="2436541" cy="369332"/>
          </a:xfrm>
          <a:prstGeom prst="rect">
            <a:avLst/>
          </a:prstGeom>
          <a:noFill/>
        </p:spPr>
        <p:txBody>
          <a:bodyPr wrap="square">
            <a:spAutoFit/>
          </a:bodyPr>
          <a:lstStyle/>
          <a:p>
            <a:pPr algn="ctr"/>
            <a:r>
              <a:rPr kumimoji="0" lang="en-US" sz="1800" b="0" i="0" u="none" strike="noStrike" kern="1200" cap="none" spc="0" normalizeH="0" baseline="0" noProof="0" dirty="0">
                <a:ln>
                  <a:noFill/>
                </a:ln>
                <a:solidFill>
                  <a:srgbClr val="000000"/>
                </a:solidFill>
                <a:effectLst/>
                <a:uLnTx/>
                <a:uFillTx/>
                <a:latin typeface="Graphik Web"/>
              </a:rPr>
              <a:t>Smart City</a:t>
            </a:r>
            <a:endParaRPr lang="en-US" dirty="0"/>
          </a:p>
        </p:txBody>
      </p:sp>
      <p:pic>
        <p:nvPicPr>
          <p:cNvPr id="30" name="Picture 10">
            <a:extLst>
              <a:ext uri="{FF2B5EF4-FFF2-40B4-BE49-F238E27FC236}">
                <a16:creationId xmlns:a16="http://schemas.microsoft.com/office/drawing/2014/main" id="{4FF285D9-C907-4BA3-A418-1991B470AE09}"/>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40182" y="1506084"/>
            <a:ext cx="679857" cy="679857"/>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76427526-3348-47C7-BAB1-236A4C3BC3A0}"/>
              </a:ext>
            </a:extLst>
          </p:cNvPr>
          <p:cNvSpPr txBox="1"/>
          <p:nvPr/>
        </p:nvSpPr>
        <p:spPr>
          <a:xfrm>
            <a:off x="1917404" y="1314344"/>
            <a:ext cx="2907984" cy="1754326"/>
          </a:xfrm>
          <a:prstGeom prst="rect">
            <a:avLst/>
          </a:prstGeom>
          <a:noFill/>
        </p:spPr>
        <p:txBody>
          <a:bodyPr wrap="square">
            <a:spAutoFit/>
          </a:bodyPr>
          <a:lstStyle/>
          <a:p>
            <a:pPr algn="ctr"/>
            <a:r>
              <a:rPr kumimoji="0" lang="en-US" sz="1200" b="0" i="0" u="none" strike="noStrike" kern="1200" cap="none" spc="0" normalizeH="0" baseline="0" noProof="0" dirty="0">
                <a:ln>
                  <a:noFill/>
                </a:ln>
                <a:solidFill>
                  <a:srgbClr val="000000"/>
                </a:solidFill>
                <a:effectLst/>
                <a:uLnTx/>
                <a:uFillTx/>
                <a:latin typeface="Graphik Web"/>
              </a:rPr>
              <a:t>Traffic light management</a:t>
            </a:r>
          </a:p>
          <a:p>
            <a:pPr algn="ctr"/>
            <a:r>
              <a:rPr lang="en-US" sz="1200" dirty="0">
                <a:solidFill>
                  <a:srgbClr val="000000"/>
                </a:solidFill>
                <a:latin typeface="Graphik Web"/>
              </a:rPr>
              <a:t>Smart Parking</a:t>
            </a:r>
          </a:p>
          <a:p>
            <a:pPr algn="ctr"/>
            <a:r>
              <a:rPr kumimoji="0" lang="en-US" sz="1200" b="0" i="0" u="none" strike="noStrike" kern="1200" cap="none" spc="0" normalizeH="0" baseline="0" noProof="0" dirty="0">
                <a:ln>
                  <a:noFill/>
                </a:ln>
                <a:solidFill>
                  <a:srgbClr val="000000"/>
                </a:solidFill>
                <a:effectLst/>
                <a:uLnTx/>
                <a:uFillTx/>
                <a:latin typeface="Graphik Web"/>
              </a:rPr>
              <a:t>Pollution management</a:t>
            </a:r>
          </a:p>
          <a:p>
            <a:pPr algn="ctr"/>
            <a:r>
              <a:rPr lang="en-US" sz="1200" dirty="0">
                <a:solidFill>
                  <a:srgbClr val="000000"/>
                </a:solidFill>
                <a:latin typeface="Graphik Web"/>
              </a:rPr>
              <a:t>Video Surveillance</a:t>
            </a:r>
          </a:p>
          <a:p>
            <a:pPr algn="ctr"/>
            <a:r>
              <a:rPr kumimoji="0" lang="en-US" sz="1200" b="0" i="0" u="none" strike="noStrike" kern="1200" cap="none" spc="0" normalizeH="0" baseline="0" noProof="0" dirty="0">
                <a:ln>
                  <a:noFill/>
                </a:ln>
                <a:solidFill>
                  <a:srgbClr val="000000"/>
                </a:solidFill>
                <a:effectLst/>
                <a:uLnTx/>
                <a:uFillTx/>
                <a:latin typeface="Graphik Web"/>
              </a:rPr>
              <a:t>Water meters</a:t>
            </a:r>
          </a:p>
          <a:p>
            <a:pPr algn="ctr"/>
            <a:r>
              <a:rPr lang="en-US" sz="1200" dirty="0">
                <a:solidFill>
                  <a:srgbClr val="000000"/>
                </a:solidFill>
                <a:latin typeface="Graphik Web"/>
              </a:rPr>
              <a:t>Electricity production</a:t>
            </a:r>
          </a:p>
          <a:p>
            <a:pPr algn="ctr"/>
            <a:r>
              <a:rPr lang="en-US" sz="1200" dirty="0">
                <a:solidFill>
                  <a:srgbClr val="000000"/>
                </a:solidFill>
                <a:latin typeface="Graphik Web"/>
              </a:rPr>
              <a:t>Smart Buildings – light / temperature</a:t>
            </a:r>
          </a:p>
          <a:p>
            <a:pPr algn="ctr"/>
            <a:r>
              <a:rPr kumimoji="0" lang="en-US" sz="1200" b="0" i="0" u="none" strike="noStrike" kern="1200" cap="none" spc="0" normalizeH="0" baseline="0" noProof="0" dirty="0">
                <a:ln>
                  <a:noFill/>
                </a:ln>
                <a:solidFill>
                  <a:srgbClr val="000000"/>
                </a:solidFill>
                <a:effectLst/>
                <a:uLnTx/>
                <a:uFillTx/>
                <a:latin typeface="Graphik Web"/>
              </a:rPr>
              <a:t>Fire Management</a:t>
            </a:r>
          </a:p>
          <a:p>
            <a:pPr algn="ctr"/>
            <a:endParaRPr lang="en-US" sz="1200" dirty="0"/>
          </a:p>
        </p:txBody>
      </p:sp>
      <p:sp>
        <p:nvSpPr>
          <p:cNvPr id="36" name="CuadroTexto 35">
            <a:extLst>
              <a:ext uri="{FF2B5EF4-FFF2-40B4-BE49-F238E27FC236}">
                <a16:creationId xmlns:a16="http://schemas.microsoft.com/office/drawing/2014/main" id="{CB908D01-73CF-4356-AFB8-CE3BBA52BC26}"/>
              </a:ext>
            </a:extLst>
          </p:cNvPr>
          <p:cNvSpPr txBox="1"/>
          <p:nvPr/>
        </p:nvSpPr>
        <p:spPr>
          <a:xfrm>
            <a:off x="641205" y="4761393"/>
            <a:ext cx="1499839" cy="646331"/>
          </a:xfrm>
          <a:prstGeom prst="rect">
            <a:avLst/>
          </a:prstGeom>
          <a:noFill/>
        </p:spPr>
        <p:txBody>
          <a:bodyPr wrap="square">
            <a:spAutoFit/>
          </a:bodyPr>
          <a:lstStyle/>
          <a:p>
            <a:pPr algn="ctr"/>
            <a:r>
              <a:rPr kumimoji="0" lang="en-US" sz="1800" b="0" i="0" u="none" strike="noStrike" kern="1200" cap="none" spc="0" normalizeH="0" baseline="0" noProof="0" dirty="0">
                <a:ln>
                  <a:noFill/>
                </a:ln>
                <a:solidFill>
                  <a:srgbClr val="000000"/>
                </a:solidFill>
                <a:effectLst/>
                <a:uLnTx/>
                <a:uFillTx/>
                <a:latin typeface="Graphik Web"/>
              </a:rPr>
              <a:t>Smart Health / Wearable</a:t>
            </a:r>
            <a:endParaRPr lang="en-US" dirty="0"/>
          </a:p>
        </p:txBody>
      </p:sp>
      <p:pic>
        <p:nvPicPr>
          <p:cNvPr id="37" name="Picture 2">
            <a:extLst>
              <a:ext uri="{FF2B5EF4-FFF2-40B4-BE49-F238E27FC236}">
                <a16:creationId xmlns:a16="http://schemas.microsoft.com/office/drawing/2014/main" id="{5F5F12AB-D49E-4D00-B0DB-921E548BA622}"/>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982607" y="4076980"/>
            <a:ext cx="637432" cy="637432"/>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C43FE089-9EFB-45C8-95E6-D8CA23989DE8}"/>
              </a:ext>
            </a:extLst>
          </p:cNvPr>
          <p:cNvSpPr txBox="1"/>
          <p:nvPr/>
        </p:nvSpPr>
        <p:spPr>
          <a:xfrm>
            <a:off x="1973790" y="4139132"/>
            <a:ext cx="2436541" cy="1015663"/>
          </a:xfrm>
          <a:prstGeom prst="rect">
            <a:avLst/>
          </a:prstGeom>
          <a:noFill/>
        </p:spPr>
        <p:txBody>
          <a:bodyPr wrap="square">
            <a:spAutoFit/>
          </a:bodyPr>
          <a:lstStyle/>
          <a:p>
            <a:pPr algn="ctr"/>
            <a:r>
              <a:rPr lang="en-US" sz="1200" dirty="0">
                <a:solidFill>
                  <a:srgbClr val="000000"/>
                </a:solidFill>
                <a:latin typeface="Graphik Web"/>
              </a:rPr>
              <a:t>Smart health phone</a:t>
            </a:r>
            <a:endParaRPr kumimoji="0" lang="en-US" sz="1200" b="0" i="0" u="none" strike="noStrike" kern="1200" cap="none" spc="0" normalizeH="0" baseline="0" noProof="0" dirty="0">
              <a:ln>
                <a:noFill/>
              </a:ln>
              <a:solidFill>
                <a:srgbClr val="000000"/>
              </a:solidFill>
              <a:effectLst/>
              <a:uLnTx/>
              <a:uFillTx/>
              <a:latin typeface="Graphik Web"/>
            </a:endParaRPr>
          </a:p>
          <a:p>
            <a:pPr algn="ctr"/>
            <a:r>
              <a:rPr lang="en-US" sz="1200" dirty="0">
                <a:solidFill>
                  <a:srgbClr val="000000"/>
                </a:solidFill>
                <a:latin typeface="Graphik Web"/>
              </a:rPr>
              <a:t>Smart watch</a:t>
            </a:r>
          </a:p>
          <a:p>
            <a:pPr algn="ctr"/>
            <a:r>
              <a:rPr kumimoji="0" lang="en-US" sz="1200" b="0" i="0" u="none" strike="noStrike" kern="1200" cap="none" spc="0" normalizeH="0" baseline="0" noProof="0" dirty="0">
                <a:ln>
                  <a:noFill/>
                </a:ln>
                <a:solidFill>
                  <a:srgbClr val="000000"/>
                </a:solidFill>
                <a:effectLst/>
                <a:uLnTx/>
                <a:uFillTx/>
                <a:latin typeface="Graphik Web"/>
              </a:rPr>
              <a:t>Smart ring</a:t>
            </a:r>
          </a:p>
          <a:p>
            <a:pPr algn="ctr"/>
            <a:r>
              <a:rPr lang="en-US" sz="1200" dirty="0"/>
              <a:t>Smart health tablets</a:t>
            </a:r>
          </a:p>
          <a:p>
            <a:pPr algn="ctr"/>
            <a:r>
              <a:rPr lang="en-US" sz="1200" dirty="0"/>
              <a:t>Audition device</a:t>
            </a:r>
          </a:p>
        </p:txBody>
      </p:sp>
      <p:sp>
        <p:nvSpPr>
          <p:cNvPr id="39" name="CuadroTexto 38">
            <a:extLst>
              <a:ext uri="{FF2B5EF4-FFF2-40B4-BE49-F238E27FC236}">
                <a16:creationId xmlns:a16="http://schemas.microsoft.com/office/drawing/2014/main" id="{D3EE6949-601E-4F19-B821-3A9DFC4B1859}"/>
              </a:ext>
            </a:extLst>
          </p:cNvPr>
          <p:cNvSpPr txBox="1"/>
          <p:nvPr/>
        </p:nvSpPr>
        <p:spPr>
          <a:xfrm>
            <a:off x="6425184" y="4739516"/>
            <a:ext cx="2436541" cy="369332"/>
          </a:xfrm>
          <a:prstGeom prst="rect">
            <a:avLst/>
          </a:prstGeom>
          <a:noFill/>
        </p:spPr>
        <p:txBody>
          <a:bodyPr wrap="square">
            <a:spAutoFit/>
          </a:bodyPr>
          <a:lstStyle/>
          <a:p>
            <a:pPr algn="ctr"/>
            <a:r>
              <a:rPr kumimoji="0" lang="en-US" sz="1800" b="0" i="0" u="none" strike="noStrike" kern="1200" cap="none" spc="0" normalizeH="0" baseline="0" noProof="0" dirty="0">
                <a:ln>
                  <a:noFill/>
                </a:ln>
                <a:solidFill>
                  <a:srgbClr val="000000"/>
                </a:solidFill>
                <a:effectLst/>
                <a:uLnTx/>
                <a:uFillTx/>
                <a:latin typeface="Graphik Web"/>
              </a:rPr>
              <a:t>Smart Farming</a:t>
            </a:r>
            <a:endParaRPr lang="en-US" dirty="0"/>
          </a:p>
        </p:txBody>
      </p:sp>
      <p:pic>
        <p:nvPicPr>
          <p:cNvPr id="40" name="Picture 8">
            <a:extLst>
              <a:ext uri="{FF2B5EF4-FFF2-40B4-BE49-F238E27FC236}">
                <a16:creationId xmlns:a16="http://schemas.microsoft.com/office/drawing/2014/main" id="{67A5A456-DA5D-4A41-8B7D-7B3727805C98}"/>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7200625" y="4011922"/>
            <a:ext cx="637432" cy="637432"/>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A31E6F99-2373-4F37-AF04-E0DCC6EB16D7}"/>
              </a:ext>
            </a:extLst>
          </p:cNvPr>
          <p:cNvSpPr txBox="1"/>
          <p:nvPr/>
        </p:nvSpPr>
        <p:spPr>
          <a:xfrm>
            <a:off x="8021400" y="1377053"/>
            <a:ext cx="2436541" cy="1200329"/>
          </a:xfrm>
          <a:prstGeom prst="rect">
            <a:avLst/>
          </a:prstGeom>
          <a:noFill/>
        </p:spPr>
        <p:txBody>
          <a:bodyPr wrap="square">
            <a:spAutoFit/>
          </a:bodyPr>
          <a:lstStyle/>
          <a:p>
            <a:pPr algn="ctr"/>
            <a:r>
              <a:rPr kumimoji="0" lang="en-US" sz="1200" b="0" i="0" u="none" strike="noStrike" kern="1200" cap="none" spc="0" normalizeH="0" baseline="0" noProof="0" dirty="0">
                <a:ln>
                  <a:noFill/>
                </a:ln>
                <a:solidFill>
                  <a:srgbClr val="000000"/>
                </a:solidFill>
                <a:effectLst/>
                <a:uLnTx/>
                <a:uFillTx/>
                <a:latin typeface="Graphik Web"/>
              </a:rPr>
              <a:t>Electric meters</a:t>
            </a:r>
          </a:p>
          <a:p>
            <a:pPr algn="ctr"/>
            <a:r>
              <a:rPr lang="en-US" sz="1200" dirty="0">
                <a:solidFill>
                  <a:srgbClr val="000000"/>
                </a:solidFill>
                <a:latin typeface="Graphik Web"/>
              </a:rPr>
              <a:t>Intelligent grid system</a:t>
            </a:r>
          </a:p>
          <a:p>
            <a:pPr algn="ctr"/>
            <a:r>
              <a:rPr kumimoji="0" lang="en-US" sz="1200" b="0" i="0" u="none" strike="noStrike" kern="1200" cap="none" spc="0" normalizeH="0" baseline="0" noProof="0" dirty="0">
                <a:ln>
                  <a:noFill/>
                </a:ln>
                <a:solidFill>
                  <a:srgbClr val="000000"/>
                </a:solidFill>
                <a:effectLst/>
                <a:uLnTx/>
                <a:uFillTx/>
                <a:latin typeface="Graphik Web"/>
              </a:rPr>
              <a:t>Solar panel inverter</a:t>
            </a:r>
          </a:p>
          <a:p>
            <a:pPr algn="ctr"/>
            <a:r>
              <a:rPr lang="en-US" sz="1200" dirty="0">
                <a:solidFill>
                  <a:srgbClr val="000000"/>
                </a:solidFill>
                <a:latin typeface="Graphik Web"/>
              </a:rPr>
              <a:t>BS ( Battery Management System)</a:t>
            </a:r>
            <a:endParaRPr kumimoji="0" lang="en-US" sz="1200" b="0" i="0" u="none" strike="noStrike" kern="1200" cap="none" spc="0" normalizeH="0" baseline="0" noProof="0" dirty="0">
              <a:ln>
                <a:noFill/>
              </a:ln>
              <a:solidFill>
                <a:srgbClr val="000000"/>
              </a:solidFill>
              <a:effectLst/>
              <a:uLnTx/>
              <a:uFillTx/>
              <a:latin typeface="Graphik Web"/>
            </a:endParaRPr>
          </a:p>
          <a:p>
            <a:pPr algn="ctr"/>
            <a:endParaRPr kumimoji="0" lang="en-US" sz="1200" b="0" i="0" u="none" strike="noStrike" kern="1200" cap="none" spc="0" normalizeH="0" baseline="0" noProof="0" dirty="0">
              <a:ln>
                <a:noFill/>
              </a:ln>
              <a:solidFill>
                <a:srgbClr val="000000"/>
              </a:solidFill>
              <a:effectLst/>
              <a:uLnTx/>
              <a:uFillTx/>
              <a:latin typeface="Graphik Web"/>
            </a:endParaRPr>
          </a:p>
          <a:p>
            <a:pPr algn="ctr"/>
            <a:endParaRPr lang="en-US" sz="1200" dirty="0"/>
          </a:p>
        </p:txBody>
      </p:sp>
      <p:sp>
        <p:nvSpPr>
          <p:cNvPr id="24" name="CuadroTexto 23">
            <a:extLst>
              <a:ext uri="{FF2B5EF4-FFF2-40B4-BE49-F238E27FC236}">
                <a16:creationId xmlns:a16="http://schemas.microsoft.com/office/drawing/2014/main" id="{4EC54DEE-964A-48B8-B861-2F3EAE493DCF}"/>
              </a:ext>
            </a:extLst>
          </p:cNvPr>
          <p:cNvSpPr txBox="1"/>
          <p:nvPr/>
        </p:nvSpPr>
        <p:spPr>
          <a:xfrm>
            <a:off x="6603153" y="2278548"/>
            <a:ext cx="1734015" cy="369332"/>
          </a:xfrm>
          <a:prstGeom prst="rect">
            <a:avLst/>
          </a:prstGeom>
          <a:noFill/>
        </p:spPr>
        <p:txBody>
          <a:bodyPr wrap="square">
            <a:spAutoFit/>
          </a:bodyPr>
          <a:lstStyle/>
          <a:p>
            <a:pPr algn="ctr"/>
            <a:r>
              <a:rPr kumimoji="0" lang="en-US" sz="1800" b="0" i="0" u="none" strike="noStrike" kern="1200" cap="none" spc="0" normalizeH="0" baseline="0" noProof="0" dirty="0">
                <a:ln>
                  <a:noFill/>
                </a:ln>
                <a:solidFill>
                  <a:srgbClr val="000000"/>
                </a:solidFill>
                <a:effectLst/>
                <a:uLnTx/>
                <a:uFillTx/>
                <a:latin typeface="Graphik Web"/>
                <a:ea typeface="+mn-ea"/>
                <a:cs typeface="+mn-cs"/>
              </a:rPr>
              <a:t>Smart Grid</a:t>
            </a:r>
            <a:endParaRPr lang="es-ES" dirty="0"/>
          </a:p>
        </p:txBody>
      </p:sp>
      <p:pic>
        <p:nvPicPr>
          <p:cNvPr id="26" name="Picture 14">
            <a:extLst>
              <a:ext uri="{FF2B5EF4-FFF2-40B4-BE49-F238E27FC236}">
                <a16:creationId xmlns:a16="http://schemas.microsoft.com/office/drawing/2014/main" id="{1A0788F6-E4F5-4A42-9962-A3CA251349ED}"/>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7111630" y="1600890"/>
            <a:ext cx="657400" cy="657400"/>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730F5256-79C3-4CFF-B4B7-3E8D68CAFF96}"/>
              </a:ext>
            </a:extLst>
          </p:cNvPr>
          <p:cNvSpPr txBox="1"/>
          <p:nvPr/>
        </p:nvSpPr>
        <p:spPr>
          <a:xfrm>
            <a:off x="8337168" y="4117931"/>
            <a:ext cx="2436541" cy="1384995"/>
          </a:xfrm>
          <a:prstGeom prst="rect">
            <a:avLst/>
          </a:prstGeom>
          <a:noFill/>
        </p:spPr>
        <p:txBody>
          <a:bodyPr wrap="square">
            <a:spAutoFit/>
          </a:bodyPr>
          <a:lstStyle/>
          <a:p>
            <a:pPr algn="ctr"/>
            <a:r>
              <a:rPr lang="en-US" sz="1200" dirty="0">
                <a:solidFill>
                  <a:srgbClr val="000000"/>
                </a:solidFill>
                <a:latin typeface="Graphik Web"/>
              </a:rPr>
              <a:t>Drones to kill bad weeds</a:t>
            </a:r>
          </a:p>
          <a:p>
            <a:pPr algn="ctr"/>
            <a:r>
              <a:rPr lang="en-US" sz="1200" dirty="0">
                <a:solidFill>
                  <a:srgbClr val="000000"/>
                </a:solidFill>
                <a:latin typeface="Graphik Web"/>
              </a:rPr>
              <a:t>Robots to harvest </a:t>
            </a:r>
          </a:p>
          <a:p>
            <a:pPr algn="ctr"/>
            <a:r>
              <a:rPr kumimoji="0" lang="en-US" sz="1200" b="0" i="0" u="none" strike="noStrike" kern="1200" cap="none" spc="0" normalizeH="0" baseline="0" noProof="0" dirty="0">
                <a:ln>
                  <a:noFill/>
                </a:ln>
                <a:solidFill>
                  <a:srgbClr val="000000"/>
                </a:solidFill>
                <a:effectLst/>
                <a:uLnTx/>
                <a:uFillTx/>
                <a:latin typeface="Graphik Web"/>
              </a:rPr>
              <a:t>Smart watering</a:t>
            </a:r>
          </a:p>
          <a:p>
            <a:pPr algn="ctr"/>
            <a:r>
              <a:rPr lang="en-US" sz="1200" dirty="0">
                <a:solidFill>
                  <a:srgbClr val="000000"/>
                </a:solidFill>
                <a:latin typeface="Graphik Web"/>
              </a:rPr>
              <a:t>Autonomous tractor</a:t>
            </a:r>
          </a:p>
          <a:p>
            <a:pPr algn="ctr"/>
            <a:r>
              <a:rPr kumimoji="0" lang="en-US" sz="1200" b="0" i="0" u="none" strike="noStrike" kern="1200" cap="none" spc="0" normalizeH="0" baseline="0" noProof="0" dirty="0">
                <a:ln>
                  <a:noFill/>
                </a:ln>
                <a:solidFill>
                  <a:srgbClr val="000000"/>
                </a:solidFill>
                <a:effectLst/>
                <a:uLnTx/>
                <a:uFillTx/>
                <a:latin typeface="Graphik Web"/>
              </a:rPr>
              <a:t>Grain silo monitoring</a:t>
            </a:r>
          </a:p>
          <a:p>
            <a:pPr algn="ctr"/>
            <a:r>
              <a:rPr kumimoji="0" lang="en-US" sz="1200" b="0" i="0" u="none" strike="noStrike" kern="1200" cap="none" spc="0" normalizeH="0" baseline="0" noProof="0" dirty="0">
                <a:ln>
                  <a:noFill/>
                </a:ln>
                <a:solidFill>
                  <a:srgbClr val="000000"/>
                </a:solidFill>
                <a:effectLst/>
                <a:uLnTx/>
                <a:uFillTx/>
                <a:latin typeface="Graphik Web"/>
              </a:rPr>
              <a:t>Livestock monitoring</a:t>
            </a:r>
          </a:p>
          <a:p>
            <a:pPr algn="ctr"/>
            <a:endParaRPr lang="en-US" sz="1200" dirty="0"/>
          </a:p>
        </p:txBody>
      </p:sp>
      <p:sp>
        <p:nvSpPr>
          <p:cNvPr id="32" name="CuadroTexto 31">
            <a:extLst>
              <a:ext uri="{FF2B5EF4-FFF2-40B4-BE49-F238E27FC236}">
                <a16:creationId xmlns:a16="http://schemas.microsoft.com/office/drawing/2014/main" id="{24E37E73-0020-4582-B3C1-1DF5502E184F}"/>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IoT applications: </a:t>
            </a:r>
            <a:r>
              <a:rPr lang="en-US" sz="2000" dirty="0"/>
              <a:t>Can you give me IoT solutions used in each of these markets?</a:t>
            </a:r>
          </a:p>
        </p:txBody>
      </p:sp>
      <p:sp>
        <p:nvSpPr>
          <p:cNvPr id="33" name="Rectángulo: esquinas redondeadas 32">
            <a:extLst>
              <a:ext uri="{FF2B5EF4-FFF2-40B4-BE49-F238E27FC236}">
                <a16:creationId xmlns:a16="http://schemas.microsoft.com/office/drawing/2014/main" id="{935A2DF1-2B48-4C59-AB9D-45ACA5FF3DF1}"/>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2</a:t>
            </a:r>
          </a:p>
        </p:txBody>
      </p:sp>
      <p:sp>
        <p:nvSpPr>
          <p:cNvPr id="3" name="Rectángulo 2">
            <a:extLst>
              <a:ext uri="{FF2B5EF4-FFF2-40B4-BE49-F238E27FC236}">
                <a16:creationId xmlns:a16="http://schemas.microsoft.com/office/drawing/2014/main" id="{BFCB2249-61B4-1228-5DEF-AAD25851A9B5}"/>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5" name="Rectángulo 4">
            <a:extLst>
              <a:ext uri="{FF2B5EF4-FFF2-40B4-BE49-F238E27FC236}">
                <a16:creationId xmlns:a16="http://schemas.microsoft.com/office/drawing/2014/main" id="{91C1C8B9-10E5-460F-0083-84BA21069C5D}"/>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6" name="CuadroTexto 5">
            <a:extLst>
              <a:ext uri="{FF2B5EF4-FFF2-40B4-BE49-F238E27FC236}">
                <a16:creationId xmlns:a16="http://schemas.microsoft.com/office/drawing/2014/main" id="{63132EE8-28BF-196F-F03F-C917760F5013}"/>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7" name="Imagen 6">
            <a:extLst>
              <a:ext uri="{FF2B5EF4-FFF2-40B4-BE49-F238E27FC236}">
                <a16:creationId xmlns:a16="http://schemas.microsoft.com/office/drawing/2014/main" id="{FBE49381-5F10-6EBA-3547-66B5BFDAF85D}"/>
              </a:ext>
            </a:extLst>
          </p:cNvPr>
          <p:cNvPicPr>
            <a:picLocks noChangeAspect="1"/>
          </p:cNvPicPr>
          <p:nvPr/>
        </p:nvPicPr>
        <p:blipFill>
          <a:blip r:embed="rId10"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5545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3339706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n-US" smtClean="0"/>
              <a:pPr/>
              <a:t>18</a:t>
            </a:fld>
            <a:endParaRPr lang="en-US" dirty="0"/>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81801" y="2470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31" name="CuadroTexto 30">
            <a:extLst>
              <a:ext uri="{FF2B5EF4-FFF2-40B4-BE49-F238E27FC236}">
                <a16:creationId xmlns:a16="http://schemas.microsoft.com/office/drawing/2014/main" id="{76427526-3348-47C7-BAB1-236A4C3BC3A0}"/>
              </a:ext>
            </a:extLst>
          </p:cNvPr>
          <p:cNvSpPr txBox="1"/>
          <p:nvPr/>
        </p:nvSpPr>
        <p:spPr>
          <a:xfrm>
            <a:off x="1973790" y="1398903"/>
            <a:ext cx="2907984" cy="646331"/>
          </a:xfrm>
          <a:prstGeom prst="rect">
            <a:avLst/>
          </a:prstGeom>
          <a:noFill/>
        </p:spPr>
        <p:txBody>
          <a:bodyPr wrap="square">
            <a:spAutoFit/>
          </a:bodyPr>
          <a:lstStyle/>
          <a:p>
            <a:pPr algn="ctr"/>
            <a:r>
              <a:rPr lang="en-US" sz="1200" dirty="0" err="1">
                <a:solidFill>
                  <a:srgbClr val="1F1F1F"/>
                </a:solidFill>
                <a:latin typeface="Google Sans"/>
              </a:rPr>
              <a:t>Optimzed</a:t>
            </a:r>
            <a:r>
              <a:rPr lang="en-US" sz="1200" dirty="0">
                <a:solidFill>
                  <a:srgbClr val="1F1F1F"/>
                </a:solidFill>
                <a:latin typeface="Google Sans"/>
              </a:rPr>
              <a:t> E</a:t>
            </a:r>
            <a:r>
              <a:rPr lang="en-US" sz="1200" b="0" i="0" dirty="0">
                <a:solidFill>
                  <a:srgbClr val="1F1F1F"/>
                </a:solidFill>
                <a:effectLst/>
                <a:latin typeface="Google Sans"/>
              </a:rPr>
              <a:t>nergy consumption </a:t>
            </a:r>
          </a:p>
          <a:p>
            <a:pPr algn="ctr"/>
            <a:r>
              <a:rPr lang="en-US" sz="1200" dirty="0">
                <a:solidFill>
                  <a:srgbClr val="1F1F1F"/>
                </a:solidFill>
                <a:latin typeface="Google Sans"/>
              </a:rPr>
              <a:t>Smart security</a:t>
            </a:r>
          </a:p>
          <a:p>
            <a:pPr algn="ctr"/>
            <a:r>
              <a:rPr lang="en-US" sz="1200" dirty="0">
                <a:solidFill>
                  <a:srgbClr val="1F1F1F"/>
                </a:solidFill>
                <a:latin typeface="Google Sans"/>
              </a:rPr>
              <a:t>Automatized cleaning</a:t>
            </a:r>
            <a:endParaRPr lang="en-US" sz="1200" dirty="0"/>
          </a:p>
        </p:txBody>
      </p:sp>
      <p:sp>
        <p:nvSpPr>
          <p:cNvPr id="38" name="CuadroTexto 37">
            <a:extLst>
              <a:ext uri="{FF2B5EF4-FFF2-40B4-BE49-F238E27FC236}">
                <a16:creationId xmlns:a16="http://schemas.microsoft.com/office/drawing/2014/main" id="{C43FE089-9EFB-45C8-95E6-D8CA23989DE8}"/>
              </a:ext>
            </a:extLst>
          </p:cNvPr>
          <p:cNvSpPr txBox="1"/>
          <p:nvPr/>
        </p:nvSpPr>
        <p:spPr>
          <a:xfrm>
            <a:off x="1973790" y="4139132"/>
            <a:ext cx="2436541" cy="646331"/>
          </a:xfrm>
          <a:prstGeom prst="rect">
            <a:avLst/>
          </a:prstGeom>
          <a:noFill/>
        </p:spPr>
        <p:txBody>
          <a:bodyPr wrap="square">
            <a:spAutoFit/>
          </a:bodyPr>
          <a:lstStyle/>
          <a:p>
            <a:pPr algn="ctr"/>
            <a:r>
              <a:rPr lang="en-US" sz="1200" dirty="0">
                <a:solidFill>
                  <a:srgbClr val="1F1F1F"/>
                </a:solidFill>
                <a:latin typeface="Google Sans"/>
              </a:rPr>
              <a:t>Smart shelves</a:t>
            </a:r>
          </a:p>
          <a:p>
            <a:pPr algn="ctr"/>
            <a:r>
              <a:rPr lang="en-US" sz="1200" dirty="0">
                <a:solidFill>
                  <a:srgbClr val="1F1F1F"/>
                </a:solidFill>
                <a:latin typeface="Google Sans"/>
              </a:rPr>
              <a:t>Smart mirrors</a:t>
            </a:r>
          </a:p>
          <a:p>
            <a:pPr algn="ctr"/>
            <a:r>
              <a:rPr lang="en-US" sz="1200" dirty="0">
                <a:solidFill>
                  <a:srgbClr val="1F1F1F"/>
                </a:solidFill>
                <a:latin typeface="Google Sans"/>
              </a:rPr>
              <a:t>Personalized marketing</a:t>
            </a:r>
          </a:p>
        </p:txBody>
      </p:sp>
      <p:sp>
        <p:nvSpPr>
          <p:cNvPr id="32" name="CuadroTexto 31">
            <a:extLst>
              <a:ext uri="{FF2B5EF4-FFF2-40B4-BE49-F238E27FC236}">
                <a16:creationId xmlns:a16="http://schemas.microsoft.com/office/drawing/2014/main" id="{24E37E73-0020-4582-B3C1-1DF5502E184F}"/>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IoT applications: </a:t>
            </a:r>
            <a:r>
              <a:rPr lang="en-US" sz="2000" dirty="0"/>
              <a:t>Can you give me IoT solutions used in each of these markets?</a:t>
            </a:r>
          </a:p>
        </p:txBody>
      </p:sp>
      <p:sp>
        <p:nvSpPr>
          <p:cNvPr id="33" name="Rectángulo: esquinas redondeadas 32">
            <a:extLst>
              <a:ext uri="{FF2B5EF4-FFF2-40B4-BE49-F238E27FC236}">
                <a16:creationId xmlns:a16="http://schemas.microsoft.com/office/drawing/2014/main" id="{935A2DF1-2B48-4C59-AB9D-45ACA5FF3DF1}"/>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2</a:t>
            </a:r>
          </a:p>
        </p:txBody>
      </p:sp>
      <p:sp>
        <p:nvSpPr>
          <p:cNvPr id="3" name="CuadroTexto 2">
            <a:extLst>
              <a:ext uri="{FF2B5EF4-FFF2-40B4-BE49-F238E27FC236}">
                <a16:creationId xmlns:a16="http://schemas.microsoft.com/office/drawing/2014/main" id="{8F8F9C1B-F78F-8177-0DBA-BB0AB4FD5D7F}"/>
              </a:ext>
            </a:extLst>
          </p:cNvPr>
          <p:cNvSpPr txBox="1"/>
          <p:nvPr/>
        </p:nvSpPr>
        <p:spPr>
          <a:xfrm>
            <a:off x="588768" y="2356377"/>
            <a:ext cx="1734015" cy="523220"/>
          </a:xfrm>
          <a:prstGeom prst="rect">
            <a:avLst/>
          </a:prstGeom>
          <a:noFill/>
        </p:spPr>
        <p:txBody>
          <a:bodyPr wrap="square">
            <a:spAutoFit/>
          </a:bodyPr>
          <a:lstStyle/>
          <a:p>
            <a:pPr algn="ctr"/>
            <a:r>
              <a:rPr kumimoji="0" lang="en-US" sz="1400" b="0" i="0" u="none" strike="noStrike" kern="1200" cap="none" spc="0" normalizeH="0" baseline="0" noProof="0" dirty="0">
                <a:ln>
                  <a:noFill/>
                </a:ln>
                <a:solidFill>
                  <a:srgbClr val="000000"/>
                </a:solidFill>
                <a:effectLst/>
                <a:uLnTx/>
                <a:uFillTx/>
                <a:latin typeface="Graphik Web"/>
              </a:rPr>
              <a:t>Smart Budlings/ Home </a:t>
            </a:r>
            <a:endParaRPr lang="en-US" sz="1400" dirty="0"/>
          </a:p>
        </p:txBody>
      </p:sp>
      <p:pic>
        <p:nvPicPr>
          <p:cNvPr id="5" name="Picture 20">
            <a:extLst>
              <a:ext uri="{FF2B5EF4-FFF2-40B4-BE49-F238E27FC236}">
                <a16:creationId xmlns:a16="http://schemas.microsoft.com/office/drawing/2014/main" id="{31772906-BE33-FD70-D29D-3266BD7FD390}"/>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069474" y="1499044"/>
            <a:ext cx="771293" cy="7712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BB260E7-80C5-EB57-BBC5-BA9B00B9970C}"/>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961944" y="4032073"/>
            <a:ext cx="771293" cy="77129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C177CAB-6388-0737-2A1E-547A969A2A85}"/>
              </a:ext>
            </a:extLst>
          </p:cNvPr>
          <p:cNvSpPr txBox="1"/>
          <p:nvPr/>
        </p:nvSpPr>
        <p:spPr>
          <a:xfrm>
            <a:off x="526300" y="4957330"/>
            <a:ext cx="1734015" cy="307777"/>
          </a:xfrm>
          <a:prstGeom prst="rect">
            <a:avLst/>
          </a:prstGeom>
          <a:noFill/>
        </p:spPr>
        <p:txBody>
          <a:bodyPr wrap="square">
            <a:spAutoFit/>
          </a:bodyPr>
          <a:lstStyle/>
          <a:p>
            <a:pPr algn="ctr"/>
            <a:r>
              <a:rPr kumimoji="0" lang="en-US" sz="1400" b="0" i="0" u="none" strike="noStrike" kern="1200" cap="none" spc="0" normalizeH="0" baseline="0" noProof="0" dirty="0">
                <a:ln>
                  <a:noFill/>
                </a:ln>
                <a:solidFill>
                  <a:srgbClr val="000000"/>
                </a:solidFill>
                <a:effectLst/>
                <a:uLnTx/>
                <a:uFillTx/>
                <a:latin typeface="Graphik Web"/>
              </a:rPr>
              <a:t>Smart </a:t>
            </a:r>
            <a:r>
              <a:rPr lang="en-US" sz="1400" dirty="0">
                <a:solidFill>
                  <a:srgbClr val="000000"/>
                </a:solidFill>
                <a:latin typeface="Graphik Web"/>
              </a:rPr>
              <a:t>Retail</a:t>
            </a:r>
            <a:endParaRPr lang="en-US" sz="1400" dirty="0"/>
          </a:p>
        </p:txBody>
      </p:sp>
      <p:sp>
        <p:nvSpPr>
          <p:cNvPr id="9" name="CuadroTexto 8">
            <a:extLst>
              <a:ext uri="{FF2B5EF4-FFF2-40B4-BE49-F238E27FC236}">
                <a16:creationId xmlns:a16="http://schemas.microsoft.com/office/drawing/2014/main" id="{F973D763-0C11-4CDD-AF87-78D32B181DB7}"/>
              </a:ext>
            </a:extLst>
          </p:cNvPr>
          <p:cNvSpPr txBox="1"/>
          <p:nvPr/>
        </p:nvSpPr>
        <p:spPr>
          <a:xfrm>
            <a:off x="6645806" y="2208623"/>
            <a:ext cx="2436541" cy="307777"/>
          </a:xfrm>
          <a:prstGeom prst="rect">
            <a:avLst/>
          </a:prstGeom>
          <a:noFill/>
        </p:spPr>
        <p:txBody>
          <a:bodyPr wrap="square">
            <a:spAutoFit/>
          </a:bodyPr>
          <a:lstStyle/>
          <a:p>
            <a:pPr algn="ctr"/>
            <a:r>
              <a:rPr kumimoji="0" lang="en-US" sz="1400" b="0" i="0" u="none" strike="noStrike" kern="1200" cap="none" spc="0" normalizeH="0" baseline="0" noProof="0" dirty="0">
                <a:ln>
                  <a:noFill/>
                </a:ln>
                <a:solidFill>
                  <a:srgbClr val="000000"/>
                </a:solidFill>
                <a:effectLst/>
                <a:uLnTx/>
                <a:uFillTx/>
                <a:latin typeface="Graphik Web"/>
              </a:rPr>
              <a:t>Smart Logistics</a:t>
            </a:r>
            <a:endParaRPr lang="en-US" sz="1400" dirty="0"/>
          </a:p>
        </p:txBody>
      </p:sp>
      <p:pic>
        <p:nvPicPr>
          <p:cNvPr id="10" name="Picture 6">
            <a:extLst>
              <a:ext uri="{FF2B5EF4-FFF2-40B4-BE49-F238E27FC236}">
                <a16:creationId xmlns:a16="http://schemas.microsoft.com/office/drawing/2014/main" id="{38D68A20-5DBE-8171-F3BB-18BE7DFC3F43}"/>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7452410" y="1427740"/>
            <a:ext cx="771293" cy="77129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18F5E174-D13C-DA27-E1DC-797368AE4026}"/>
              </a:ext>
            </a:extLst>
          </p:cNvPr>
          <p:cNvSpPr txBox="1"/>
          <p:nvPr/>
        </p:nvSpPr>
        <p:spPr>
          <a:xfrm>
            <a:off x="7016857" y="4450821"/>
            <a:ext cx="1734015" cy="738664"/>
          </a:xfrm>
          <a:prstGeom prst="rect">
            <a:avLst/>
          </a:prstGeom>
          <a:noFill/>
        </p:spPr>
        <p:txBody>
          <a:bodyPr wrap="square">
            <a:spAutoFit/>
          </a:bodyPr>
          <a:lstStyle/>
          <a:p>
            <a:pPr algn="ctr"/>
            <a:r>
              <a:rPr kumimoji="0" lang="en-US" sz="1400" b="0" i="0" u="none" strike="noStrike" kern="1200" cap="none" spc="0" normalizeH="0" baseline="0" noProof="0" dirty="0">
                <a:ln>
                  <a:noFill/>
                </a:ln>
                <a:solidFill>
                  <a:srgbClr val="000000"/>
                </a:solidFill>
                <a:effectLst/>
                <a:uLnTx/>
                <a:uFillTx/>
                <a:latin typeface="Graphik Web"/>
              </a:rPr>
              <a:t>Industrial Internet of Things (</a:t>
            </a:r>
            <a:r>
              <a:rPr kumimoji="0" lang="en-US" sz="1400" b="0" i="0" u="none" strike="noStrike" kern="1200" cap="none" spc="0" normalizeH="0" baseline="0" noProof="0" dirty="0" err="1">
                <a:ln>
                  <a:noFill/>
                </a:ln>
                <a:solidFill>
                  <a:srgbClr val="000000"/>
                </a:solidFill>
                <a:effectLst/>
                <a:uLnTx/>
                <a:uFillTx/>
                <a:latin typeface="Graphik Web"/>
              </a:rPr>
              <a:t>iIoT</a:t>
            </a:r>
            <a:r>
              <a:rPr kumimoji="0" lang="en-US" sz="1400" b="0" i="0" u="none" strike="noStrike" kern="1200" cap="none" spc="0" normalizeH="0" baseline="0" noProof="0" dirty="0">
                <a:ln>
                  <a:noFill/>
                </a:ln>
                <a:solidFill>
                  <a:srgbClr val="000000"/>
                </a:solidFill>
                <a:effectLst/>
                <a:uLnTx/>
                <a:uFillTx/>
                <a:latin typeface="Graphik Web"/>
              </a:rPr>
              <a:t>) /</a:t>
            </a:r>
            <a:r>
              <a:rPr lang="en-US" sz="1400" dirty="0">
                <a:solidFill>
                  <a:srgbClr val="000000"/>
                </a:solidFill>
                <a:latin typeface="Graphik Web"/>
              </a:rPr>
              <a:t>Industry 4.0</a:t>
            </a:r>
            <a:endParaRPr lang="en-US" sz="1400" dirty="0"/>
          </a:p>
        </p:txBody>
      </p:sp>
      <p:pic>
        <p:nvPicPr>
          <p:cNvPr id="12" name="Picture 16">
            <a:extLst>
              <a:ext uri="{FF2B5EF4-FFF2-40B4-BE49-F238E27FC236}">
                <a16:creationId xmlns:a16="http://schemas.microsoft.com/office/drawing/2014/main" id="{948DF27B-9913-A0C8-B71F-12C75DC5C5A5}"/>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7499989" y="3705372"/>
            <a:ext cx="723714" cy="723714"/>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CC765128-D2E8-AEC3-2834-E06C27659EA7}"/>
              </a:ext>
            </a:extLst>
          </p:cNvPr>
          <p:cNvSpPr txBox="1"/>
          <p:nvPr/>
        </p:nvSpPr>
        <p:spPr>
          <a:xfrm>
            <a:off x="8787883" y="4102855"/>
            <a:ext cx="2907984" cy="1015663"/>
          </a:xfrm>
          <a:prstGeom prst="rect">
            <a:avLst/>
          </a:prstGeom>
          <a:noFill/>
        </p:spPr>
        <p:txBody>
          <a:bodyPr wrap="square">
            <a:spAutoFit/>
          </a:bodyPr>
          <a:lstStyle/>
          <a:p>
            <a:pPr algn="ctr"/>
            <a:r>
              <a:rPr lang="en-US" sz="1200" dirty="0">
                <a:solidFill>
                  <a:srgbClr val="000000"/>
                </a:solidFill>
                <a:latin typeface="Graphik Web"/>
              </a:rPr>
              <a:t>P</a:t>
            </a:r>
            <a:r>
              <a:rPr kumimoji="0" lang="en-US" sz="1200" b="0" i="0" u="none" strike="noStrike" kern="1200" cap="none" spc="0" normalizeH="0" baseline="0" noProof="0" dirty="0" err="1">
                <a:ln>
                  <a:noFill/>
                </a:ln>
                <a:solidFill>
                  <a:srgbClr val="000000"/>
                </a:solidFill>
                <a:effectLst/>
                <a:uLnTx/>
                <a:uFillTx/>
                <a:latin typeface="Graphik Web"/>
              </a:rPr>
              <a:t>redictive</a:t>
            </a:r>
            <a:r>
              <a:rPr kumimoji="0" lang="en-US" sz="1200" b="0" i="0" u="none" strike="noStrike" kern="1200" cap="none" spc="0" normalizeH="0" baseline="0" noProof="0" dirty="0">
                <a:ln>
                  <a:noFill/>
                </a:ln>
                <a:solidFill>
                  <a:srgbClr val="000000"/>
                </a:solidFill>
                <a:effectLst/>
                <a:uLnTx/>
                <a:uFillTx/>
                <a:latin typeface="Graphik Web"/>
              </a:rPr>
              <a:t> maintenance</a:t>
            </a:r>
          </a:p>
          <a:p>
            <a:pPr algn="ctr"/>
            <a:r>
              <a:rPr kumimoji="0" lang="en-US" sz="1200" b="0" i="0" u="none" strike="noStrike" kern="1200" cap="none" spc="0" normalizeH="0" baseline="0" noProof="0" dirty="0">
                <a:ln>
                  <a:noFill/>
                </a:ln>
                <a:solidFill>
                  <a:srgbClr val="000000"/>
                </a:solidFill>
                <a:effectLst/>
                <a:uLnTx/>
                <a:uFillTx/>
                <a:latin typeface="Graphik Web"/>
              </a:rPr>
              <a:t> quality control</a:t>
            </a:r>
          </a:p>
          <a:p>
            <a:pPr algn="ctr"/>
            <a:r>
              <a:rPr kumimoji="0" lang="en-US" sz="1200" b="0" i="0" u="none" strike="noStrike" kern="1200" cap="none" spc="0" normalizeH="0" baseline="0" noProof="0" dirty="0">
                <a:ln>
                  <a:noFill/>
                </a:ln>
                <a:solidFill>
                  <a:srgbClr val="000000"/>
                </a:solidFill>
                <a:effectLst/>
                <a:uLnTx/>
                <a:uFillTx/>
                <a:latin typeface="Graphik Web"/>
              </a:rPr>
              <a:t>Supply chain optimization</a:t>
            </a:r>
          </a:p>
          <a:p>
            <a:pPr algn="ctr"/>
            <a:r>
              <a:rPr lang="en-US" sz="1200" dirty="0">
                <a:solidFill>
                  <a:srgbClr val="000000"/>
                </a:solidFill>
                <a:latin typeface="Graphik Web"/>
              </a:rPr>
              <a:t>Advanced product tracking</a:t>
            </a:r>
          </a:p>
          <a:p>
            <a:pPr algn="ctr"/>
            <a:r>
              <a:rPr lang="en-US" sz="1200" dirty="0">
                <a:solidFill>
                  <a:srgbClr val="000000"/>
                </a:solidFill>
                <a:latin typeface="Graphik Web"/>
              </a:rPr>
              <a:t>3d printing</a:t>
            </a:r>
            <a:endParaRPr lang="en-US" sz="1200" dirty="0"/>
          </a:p>
        </p:txBody>
      </p:sp>
      <p:sp>
        <p:nvSpPr>
          <p:cNvPr id="19" name="CuadroTexto 18">
            <a:extLst>
              <a:ext uri="{FF2B5EF4-FFF2-40B4-BE49-F238E27FC236}">
                <a16:creationId xmlns:a16="http://schemas.microsoft.com/office/drawing/2014/main" id="{A817EF3C-0920-B950-3C40-72470A847604}"/>
              </a:ext>
            </a:extLst>
          </p:cNvPr>
          <p:cNvSpPr txBox="1"/>
          <p:nvPr/>
        </p:nvSpPr>
        <p:spPr>
          <a:xfrm>
            <a:off x="8750872" y="1490220"/>
            <a:ext cx="2907984" cy="1015663"/>
          </a:xfrm>
          <a:prstGeom prst="rect">
            <a:avLst/>
          </a:prstGeom>
          <a:noFill/>
        </p:spPr>
        <p:txBody>
          <a:bodyPr wrap="square">
            <a:spAutoFit/>
          </a:bodyPr>
          <a:lstStyle/>
          <a:p>
            <a:pPr algn="ctr"/>
            <a:r>
              <a:rPr lang="en-US" sz="1200" dirty="0">
                <a:solidFill>
                  <a:srgbClr val="1F1F1F"/>
                </a:solidFill>
                <a:latin typeface="Google Sans"/>
              </a:rPr>
              <a:t>Smart warehousing</a:t>
            </a:r>
          </a:p>
          <a:p>
            <a:pPr algn="ctr"/>
            <a:r>
              <a:rPr lang="en-US" sz="1200" dirty="0">
                <a:solidFill>
                  <a:srgbClr val="1F1F1F"/>
                </a:solidFill>
                <a:latin typeface="Google Sans"/>
              </a:rPr>
              <a:t>Predictive maintenance</a:t>
            </a:r>
          </a:p>
          <a:p>
            <a:pPr algn="ctr"/>
            <a:r>
              <a:rPr lang="en-US" sz="1200" dirty="0">
                <a:solidFill>
                  <a:srgbClr val="1F1F1F"/>
                </a:solidFill>
                <a:latin typeface="Google Sans"/>
              </a:rPr>
              <a:t>Route optimization</a:t>
            </a:r>
          </a:p>
          <a:p>
            <a:pPr algn="ctr"/>
            <a:r>
              <a:rPr lang="en-US" sz="1200" dirty="0" err="1">
                <a:solidFill>
                  <a:srgbClr val="1F1F1F"/>
                </a:solidFill>
                <a:latin typeface="Google Sans"/>
              </a:rPr>
              <a:t>Fleat</a:t>
            </a:r>
            <a:r>
              <a:rPr lang="en-US" sz="1200" dirty="0">
                <a:solidFill>
                  <a:srgbClr val="1F1F1F"/>
                </a:solidFill>
                <a:latin typeface="Google Sans"/>
              </a:rPr>
              <a:t> monitorization</a:t>
            </a:r>
          </a:p>
          <a:p>
            <a:pPr algn="ctr"/>
            <a:r>
              <a:rPr lang="en-US" sz="1200" dirty="0">
                <a:solidFill>
                  <a:srgbClr val="1F1F1F"/>
                </a:solidFill>
                <a:latin typeface="Google Sans"/>
              </a:rPr>
              <a:t>Drone deliveries</a:t>
            </a:r>
          </a:p>
        </p:txBody>
      </p:sp>
      <p:sp>
        <p:nvSpPr>
          <p:cNvPr id="8" name="Rectángulo 7">
            <a:extLst>
              <a:ext uri="{FF2B5EF4-FFF2-40B4-BE49-F238E27FC236}">
                <a16:creationId xmlns:a16="http://schemas.microsoft.com/office/drawing/2014/main" id="{68E12812-45A0-6A31-A45F-4DDCF6073D20}"/>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3" name="Rectángulo 12">
            <a:extLst>
              <a:ext uri="{FF2B5EF4-FFF2-40B4-BE49-F238E27FC236}">
                <a16:creationId xmlns:a16="http://schemas.microsoft.com/office/drawing/2014/main" id="{37288899-D824-6B00-7C0D-14C87C0CE377}"/>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5" name="CuadroTexto 14">
            <a:extLst>
              <a:ext uri="{FF2B5EF4-FFF2-40B4-BE49-F238E27FC236}">
                <a16:creationId xmlns:a16="http://schemas.microsoft.com/office/drawing/2014/main" id="{3EEA5495-6EBC-38BB-6CE5-33915BBBB77A}"/>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23" name="Imagen 22">
            <a:extLst>
              <a:ext uri="{FF2B5EF4-FFF2-40B4-BE49-F238E27FC236}">
                <a16:creationId xmlns:a16="http://schemas.microsoft.com/office/drawing/2014/main" id="{A87A08C1-9680-7399-7A68-F59F774E9443}"/>
              </a:ext>
            </a:extLst>
          </p:cNvPr>
          <p:cNvPicPr>
            <a:picLocks noChangeAspect="1"/>
          </p:cNvPicPr>
          <p:nvPr/>
        </p:nvPicPr>
        <p:blipFill>
          <a:blip r:embed="rId10"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99570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2744475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n-US" smtClean="0"/>
              <a:pPr/>
              <a:t>19</a:t>
            </a:fld>
            <a:endParaRPr lang="en-US" dirty="0"/>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12" name="CuadroTexto 11">
            <a:extLst>
              <a:ext uri="{FF2B5EF4-FFF2-40B4-BE49-F238E27FC236}">
                <a16:creationId xmlns:a16="http://schemas.microsoft.com/office/drawing/2014/main" id="{BFE6C778-479D-4C2E-8194-42DC25662B85}"/>
              </a:ext>
            </a:extLst>
          </p:cNvPr>
          <p:cNvSpPr txBox="1"/>
          <p:nvPr/>
        </p:nvSpPr>
        <p:spPr>
          <a:xfrm>
            <a:off x="9532755" y="1858372"/>
            <a:ext cx="5337544" cy="954107"/>
          </a:xfrm>
          <a:prstGeom prst="rect">
            <a:avLst/>
          </a:prstGeom>
          <a:noFill/>
        </p:spPr>
        <p:txBody>
          <a:bodyPr wrap="square" rtlCol="0">
            <a:spAutoFit/>
          </a:bodyPr>
          <a:lstStyle/>
          <a:p>
            <a:endParaRPr lang="en-US" sz="1400" dirty="0">
              <a:solidFill>
                <a:srgbClr val="202124"/>
              </a:solidFill>
              <a:latin typeface="arial" panose="020B0604020202020204" pitchFamily="34" charset="0"/>
            </a:endParaRPr>
          </a:p>
          <a:p>
            <a:endParaRPr lang="en-US" sz="1400" dirty="0">
              <a:latin typeface="+mj-lt"/>
            </a:endParaRPr>
          </a:p>
          <a:p>
            <a:endParaRPr lang="en-US" sz="1400" b="0" i="0" dirty="0">
              <a:solidFill>
                <a:srgbClr val="000000"/>
              </a:solidFill>
              <a:effectLst/>
              <a:latin typeface="+mj-lt"/>
            </a:endParaRPr>
          </a:p>
          <a:p>
            <a:endParaRPr lang="en-US" sz="1400" dirty="0">
              <a:latin typeface="+mj-lt"/>
            </a:endParaRPr>
          </a:p>
        </p:txBody>
      </p:sp>
      <p:sp>
        <p:nvSpPr>
          <p:cNvPr id="15" name="Rectángulo 14">
            <a:extLst>
              <a:ext uri="{FF2B5EF4-FFF2-40B4-BE49-F238E27FC236}">
                <a16:creationId xmlns:a16="http://schemas.microsoft.com/office/drawing/2014/main" id="{3828D0E3-2EBE-4FB1-9BDB-7E7D23FFFC0F}"/>
              </a:ext>
            </a:extLst>
          </p:cNvPr>
          <p:cNvSpPr/>
          <p:nvPr/>
        </p:nvSpPr>
        <p:spPr>
          <a:xfrm>
            <a:off x="448491" y="1452415"/>
            <a:ext cx="3572792" cy="4660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mj-lt"/>
              </a:rPr>
              <a:t>Virtual Assistants to control IoT device – Lights, Car, Speakers/ Music, electric plugs,  thermostat, TV, etc. – The language model is in the could, not in the smart speaker. Without connection it doesn’t work.</a:t>
            </a:r>
          </a:p>
        </p:txBody>
      </p:sp>
      <p:sp>
        <p:nvSpPr>
          <p:cNvPr id="16" name="Rectángulo: esquinas redondeadas 15">
            <a:extLst>
              <a:ext uri="{FF2B5EF4-FFF2-40B4-BE49-F238E27FC236}">
                <a16:creationId xmlns:a16="http://schemas.microsoft.com/office/drawing/2014/main" id="{B25FBDAB-906F-45E3-9FDA-7D5DECCE53A4}"/>
              </a:ext>
            </a:extLst>
          </p:cNvPr>
          <p:cNvSpPr/>
          <p:nvPr/>
        </p:nvSpPr>
        <p:spPr>
          <a:xfrm>
            <a:off x="427618" y="1119285"/>
            <a:ext cx="3593665" cy="333130"/>
          </a:xfrm>
          <a:prstGeom prst="roundRect">
            <a:avLst/>
          </a:prstGeom>
          <a:solidFill>
            <a:srgbClr val="EA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Virtual assistants</a:t>
            </a:r>
          </a:p>
        </p:txBody>
      </p:sp>
      <p:pic>
        <p:nvPicPr>
          <p:cNvPr id="3" name="Imagen 2">
            <a:extLst>
              <a:ext uri="{FF2B5EF4-FFF2-40B4-BE49-F238E27FC236}">
                <a16:creationId xmlns:a16="http://schemas.microsoft.com/office/drawing/2014/main" id="{643F9E7C-B04A-4A54-B977-5E2477E8390D}"/>
              </a:ext>
            </a:extLst>
          </p:cNvPr>
          <p:cNvPicPr>
            <a:picLocks noChangeAspect="1"/>
          </p:cNvPicPr>
          <p:nvPr/>
        </p:nvPicPr>
        <p:blipFill>
          <a:blip r:embed="rId5"/>
          <a:stretch>
            <a:fillRect/>
          </a:stretch>
        </p:blipFill>
        <p:spPr>
          <a:xfrm>
            <a:off x="918266" y="4412681"/>
            <a:ext cx="2633242" cy="1460626"/>
          </a:xfrm>
          <a:prstGeom prst="rect">
            <a:avLst/>
          </a:prstGeom>
        </p:spPr>
      </p:pic>
      <p:sp>
        <p:nvSpPr>
          <p:cNvPr id="26" name="Rectángulo: esquinas redondeadas 25">
            <a:extLst>
              <a:ext uri="{FF2B5EF4-FFF2-40B4-BE49-F238E27FC236}">
                <a16:creationId xmlns:a16="http://schemas.microsoft.com/office/drawing/2014/main" id="{83977F8A-C9DD-4270-84AC-49B4C3643310}"/>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5</a:t>
            </a:r>
          </a:p>
        </p:txBody>
      </p:sp>
      <p:sp>
        <p:nvSpPr>
          <p:cNvPr id="27" name="CuadroTexto 26">
            <a:extLst>
              <a:ext uri="{FF2B5EF4-FFF2-40B4-BE49-F238E27FC236}">
                <a16:creationId xmlns:a16="http://schemas.microsoft.com/office/drawing/2014/main" id="{C3607F5F-65FC-4D1D-883E-8F3372A76EBF}"/>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What limits/strengthen the development of IoT: </a:t>
            </a:r>
            <a:r>
              <a:rPr lang="en-US" sz="2000" dirty="0"/>
              <a:t>How can AI power up IoT?</a:t>
            </a:r>
          </a:p>
        </p:txBody>
      </p:sp>
      <p:sp>
        <p:nvSpPr>
          <p:cNvPr id="2" name="Rectángulo 1">
            <a:extLst>
              <a:ext uri="{FF2B5EF4-FFF2-40B4-BE49-F238E27FC236}">
                <a16:creationId xmlns:a16="http://schemas.microsoft.com/office/drawing/2014/main" id="{3CB547E8-F2F0-BC19-FA46-80EA2C0A1643}"/>
              </a:ext>
            </a:extLst>
          </p:cNvPr>
          <p:cNvSpPr/>
          <p:nvPr/>
        </p:nvSpPr>
        <p:spPr>
          <a:xfrm>
            <a:off x="4320040" y="1452415"/>
            <a:ext cx="3572792" cy="4660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mj-lt"/>
              </a:rPr>
              <a:t>Edge AI is a system that uses Machine Learning algorithms to process data generated by a hardware device locally. The device does not need to be connected to the internet to make decisions in real time. Models are trained on platforms and deployed locally.</a:t>
            </a:r>
          </a:p>
          <a:p>
            <a:r>
              <a:rPr lang="en-US" dirty="0">
                <a:solidFill>
                  <a:schemeClr val="tx1"/>
                </a:solidFill>
                <a:latin typeface="+mj-lt"/>
              </a:rPr>
              <a:t>Look at Tiny ML for AI on even small IoT devices</a:t>
            </a:r>
          </a:p>
        </p:txBody>
      </p:sp>
      <p:sp>
        <p:nvSpPr>
          <p:cNvPr id="5" name="Rectángulo: esquinas redondeadas 4">
            <a:extLst>
              <a:ext uri="{FF2B5EF4-FFF2-40B4-BE49-F238E27FC236}">
                <a16:creationId xmlns:a16="http://schemas.microsoft.com/office/drawing/2014/main" id="{2A45DFC6-97B9-73D7-53B2-2D1FAD283C2B}"/>
              </a:ext>
            </a:extLst>
          </p:cNvPr>
          <p:cNvSpPr/>
          <p:nvPr/>
        </p:nvSpPr>
        <p:spPr>
          <a:xfrm>
            <a:off x="4299167" y="1119285"/>
            <a:ext cx="3593665" cy="333130"/>
          </a:xfrm>
          <a:prstGeom prst="roundRect">
            <a:avLst/>
          </a:prstGeom>
          <a:solidFill>
            <a:srgbClr val="EA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Edg</a:t>
            </a:r>
            <a:r>
              <a:rPr lang="en-US" dirty="0"/>
              <a:t> AI – Autonomous Robots</a:t>
            </a:r>
          </a:p>
        </p:txBody>
      </p:sp>
      <p:sp>
        <p:nvSpPr>
          <p:cNvPr id="7" name="Rectángulo 6">
            <a:extLst>
              <a:ext uri="{FF2B5EF4-FFF2-40B4-BE49-F238E27FC236}">
                <a16:creationId xmlns:a16="http://schemas.microsoft.com/office/drawing/2014/main" id="{A2BDD15D-8E57-7F42-4364-42644CD60BFE}"/>
              </a:ext>
            </a:extLst>
          </p:cNvPr>
          <p:cNvSpPr/>
          <p:nvPr/>
        </p:nvSpPr>
        <p:spPr>
          <a:xfrm>
            <a:off x="8209796" y="1452415"/>
            <a:ext cx="3572792" cy="4660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mj-lt"/>
              </a:rPr>
              <a:t>IoT devices generate vast amounts of data, but raw data doesn't bring value. You can use AI to extract a lot of value from all this data. Example of applications are predictive maintenance, process optimization, etc.</a:t>
            </a:r>
          </a:p>
        </p:txBody>
      </p:sp>
      <p:sp>
        <p:nvSpPr>
          <p:cNvPr id="8" name="Rectángulo: esquinas redondeadas 7">
            <a:extLst>
              <a:ext uri="{FF2B5EF4-FFF2-40B4-BE49-F238E27FC236}">
                <a16:creationId xmlns:a16="http://schemas.microsoft.com/office/drawing/2014/main" id="{27CEE38B-ECE1-23AF-6BE6-36D0810228A7}"/>
              </a:ext>
            </a:extLst>
          </p:cNvPr>
          <p:cNvSpPr/>
          <p:nvPr/>
        </p:nvSpPr>
        <p:spPr>
          <a:xfrm>
            <a:off x="8188923" y="1119285"/>
            <a:ext cx="3593665" cy="333130"/>
          </a:xfrm>
          <a:prstGeom prst="roundRect">
            <a:avLst/>
          </a:prstGeom>
          <a:solidFill>
            <a:srgbClr val="EA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pic>
        <p:nvPicPr>
          <p:cNvPr id="6150" name="Picture 6" descr="Major Tesla Software Update Adds Disney+ and Other Features | The Software  Report">
            <a:extLst>
              <a:ext uri="{FF2B5EF4-FFF2-40B4-BE49-F238E27FC236}">
                <a16:creationId xmlns:a16="http://schemas.microsoft.com/office/drawing/2014/main" id="{40CA990F-488A-43DA-8D76-058F302B35C1}"/>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840792" y="4220613"/>
            <a:ext cx="2529467" cy="15181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Qué Es El Análisis De Datos? 8 Aplicaciones En Empresas">
            <a:extLst>
              <a:ext uri="{FF2B5EF4-FFF2-40B4-BE49-F238E27FC236}">
                <a16:creationId xmlns:a16="http://schemas.microsoft.com/office/drawing/2014/main" id="{EDE37755-6BED-95F8-8997-68DF25A0497E}"/>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a:off x="8846283" y="3986265"/>
            <a:ext cx="2260738" cy="203812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D38CCA82-C4A1-5DE0-2159-0A8975A50E51}"/>
              </a:ext>
            </a:extLst>
          </p:cNvPr>
          <p:cNvSpPr txBox="1"/>
          <p:nvPr/>
        </p:nvSpPr>
        <p:spPr>
          <a:xfrm>
            <a:off x="4762957" y="5746136"/>
            <a:ext cx="2771272" cy="369332"/>
          </a:xfrm>
          <a:prstGeom prst="rect">
            <a:avLst/>
          </a:prstGeom>
          <a:noFill/>
        </p:spPr>
        <p:txBody>
          <a:bodyPr wrap="square">
            <a:spAutoFit/>
          </a:bodyPr>
          <a:lstStyle/>
          <a:p>
            <a:r>
              <a:rPr lang="en-US" sz="1800" dirty="0">
                <a:solidFill>
                  <a:schemeClr val="tx1"/>
                </a:solidFill>
                <a:latin typeface="+mj-lt"/>
              </a:rPr>
              <a:t>Example cars tesla autopilot </a:t>
            </a:r>
            <a:endParaRPr lang="es-ES" dirty="0"/>
          </a:p>
        </p:txBody>
      </p:sp>
      <p:sp>
        <p:nvSpPr>
          <p:cNvPr id="6" name="Rectángulo 5">
            <a:extLst>
              <a:ext uri="{FF2B5EF4-FFF2-40B4-BE49-F238E27FC236}">
                <a16:creationId xmlns:a16="http://schemas.microsoft.com/office/drawing/2014/main" id="{9FAE0626-D5C0-C383-1444-41FB0CC8145F}"/>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9" name="Rectángulo 8">
            <a:extLst>
              <a:ext uri="{FF2B5EF4-FFF2-40B4-BE49-F238E27FC236}">
                <a16:creationId xmlns:a16="http://schemas.microsoft.com/office/drawing/2014/main" id="{43F00941-190A-FC09-6802-C73F32BDE1F6}"/>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0" name="CuadroTexto 9">
            <a:extLst>
              <a:ext uri="{FF2B5EF4-FFF2-40B4-BE49-F238E27FC236}">
                <a16:creationId xmlns:a16="http://schemas.microsoft.com/office/drawing/2014/main" id="{47E22CBE-CB72-5EDD-DCAD-587E34C2EA28}"/>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13" name="Imagen 12">
            <a:extLst>
              <a:ext uri="{FF2B5EF4-FFF2-40B4-BE49-F238E27FC236}">
                <a16:creationId xmlns:a16="http://schemas.microsoft.com/office/drawing/2014/main" id="{A7045906-F855-9BD0-8E2D-C5DDC2A811A8}"/>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6229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animBg="1"/>
      <p:bldP spid="5" grpId="0" animBg="1"/>
      <p:bldP spid="7" grpId="0" animBg="1"/>
      <p:bldP spid="8"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5B62F36-899B-4950-A65A-B3D8716D6AE7}"/>
              </a:ext>
            </a:extLst>
          </p:cNvPr>
          <p:cNvSpPr txBox="1"/>
          <p:nvPr/>
        </p:nvSpPr>
        <p:spPr>
          <a:xfrm flipH="1">
            <a:off x="182221" y="584954"/>
            <a:ext cx="5621049" cy="400110"/>
          </a:xfrm>
          <a:prstGeom prst="rect">
            <a:avLst/>
          </a:prstGeom>
          <a:noFill/>
        </p:spPr>
        <p:txBody>
          <a:bodyPr wrap="square" rtlCol="0">
            <a:spAutoFit/>
          </a:bodyPr>
          <a:lstStyle/>
          <a:p>
            <a:r>
              <a:rPr lang="en-US" sz="2000" dirty="0"/>
              <a:t>Let’s take 5 minutes to know each other</a:t>
            </a:r>
          </a:p>
        </p:txBody>
      </p:sp>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2</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8" name="Rectángulo 17">
            <a:extLst>
              <a:ext uri="{FF2B5EF4-FFF2-40B4-BE49-F238E27FC236}">
                <a16:creationId xmlns:a16="http://schemas.microsoft.com/office/drawing/2014/main" id="{055ADD73-0C72-45D1-8DC8-213717E25876}"/>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20" name="Rectángulo 19">
            <a:extLst>
              <a:ext uri="{FF2B5EF4-FFF2-40B4-BE49-F238E27FC236}">
                <a16:creationId xmlns:a16="http://schemas.microsoft.com/office/drawing/2014/main" id="{B9E9E6BE-F350-4975-B373-AAFF272D2BAC}"/>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21" name="CuadroTexto 20">
            <a:extLst>
              <a:ext uri="{FF2B5EF4-FFF2-40B4-BE49-F238E27FC236}">
                <a16:creationId xmlns:a16="http://schemas.microsoft.com/office/drawing/2014/main" id="{222001A6-1EBE-4A56-8C7C-4DB3EE428D9D}"/>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sp>
        <p:nvSpPr>
          <p:cNvPr id="15" name="CuadroTexto 14">
            <a:extLst>
              <a:ext uri="{FF2B5EF4-FFF2-40B4-BE49-F238E27FC236}">
                <a16:creationId xmlns:a16="http://schemas.microsoft.com/office/drawing/2014/main" id="{859DC17D-F7B3-41B2-846B-B3DF91CD4B7B}"/>
              </a:ext>
            </a:extLst>
          </p:cNvPr>
          <p:cNvSpPr txBox="1"/>
          <p:nvPr/>
        </p:nvSpPr>
        <p:spPr>
          <a:xfrm>
            <a:off x="2519806" y="1152094"/>
            <a:ext cx="8772466" cy="5355312"/>
          </a:xfrm>
          <a:prstGeom prst="rect">
            <a:avLst/>
          </a:prstGeom>
          <a:noFill/>
        </p:spPr>
        <p:txBody>
          <a:bodyPr wrap="square" rtlCol="0">
            <a:spAutoFit/>
          </a:bodyPr>
          <a:lstStyle/>
          <a:p>
            <a:r>
              <a:rPr lang="en-US" b="1" dirty="0"/>
              <a:t>Marc Dujardin</a:t>
            </a:r>
          </a:p>
          <a:p>
            <a:r>
              <a:rPr lang="en-US" dirty="0"/>
              <a:t>I am a telecommunications engineer from Telecom </a:t>
            </a:r>
            <a:r>
              <a:rPr lang="en-US" dirty="0" err="1"/>
              <a:t>Paristech</a:t>
            </a:r>
            <a:r>
              <a:rPr lang="en-US" dirty="0"/>
              <a:t> and a 2017 graduate of the IESE MBA program.</a:t>
            </a:r>
          </a:p>
          <a:p>
            <a:endParaRPr lang="en-US" dirty="0"/>
          </a:p>
          <a:p>
            <a:r>
              <a:rPr lang="en-US" dirty="0"/>
              <a:t>I have over seven years of experience in IT and management consulting, primarily in the telecommunications and financial services sectors. Additionally, I spent more than eight years at CaixaBank as a product owner, focusing on digitalization and artificial intelligence.</a:t>
            </a:r>
          </a:p>
          <a:p>
            <a:endParaRPr lang="en-US" dirty="0"/>
          </a:p>
          <a:p>
            <a:r>
              <a:rPr lang="en-US" dirty="0"/>
              <a:t>My career has taken me across a wide range of fields, from IT consulting to business strategy. I’ve also lived and worked in various countries, including France, the UK, Switzerland, Venezuela, Brazil, Spain, and India. I’m currently based in Barcelona.</a:t>
            </a:r>
          </a:p>
          <a:p>
            <a:endParaRPr lang="en-US" dirty="0"/>
          </a:p>
          <a:p>
            <a:r>
              <a:rPr lang="en-US" dirty="0"/>
              <a:t>I am passionate about digitalization, data science, and AI, and their potential to transform society and businesses. However, I find it frustrating how marketing can often distort or oversell what technology really does and what it’s capable of.</a:t>
            </a:r>
          </a:p>
          <a:p>
            <a:endParaRPr lang="en-US" dirty="0"/>
          </a:p>
          <a:p>
            <a:r>
              <a:rPr lang="en-US" dirty="0"/>
              <a:t>In my free time, I enjoy hiking, philosophy, cooking, music, and exploring the wonders of science.</a:t>
            </a:r>
          </a:p>
          <a:p>
            <a:endParaRPr lang="en-US" dirty="0"/>
          </a:p>
        </p:txBody>
      </p:sp>
      <p:sp>
        <p:nvSpPr>
          <p:cNvPr id="16" name="CuadroTexto 15">
            <a:extLst>
              <a:ext uri="{FF2B5EF4-FFF2-40B4-BE49-F238E27FC236}">
                <a16:creationId xmlns:a16="http://schemas.microsoft.com/office/drawing/2014/main" id="{CFC6BC9A-A652-49F4-B8E4-FACB4DEC38C1}"/>
              </a:ext>
            </a:extLst>
          </p:cNvPr>
          <p:cNvSpPr txBox="1"/>
          <p:nvPr/>
        </p:nvSpPr>
        <p:spPr>
          <a:xfrm>
            <a:off x="517798" y="3748031"/>
            <a:ext cx="2262646" cy="738664"/>
          </a:xfrm>
          <a:prstGeom prst="rect">
            <a:avLst/>
          </a:prstGeom>
          <a:noFill/>
        </p:spPr>
        <p:txBody>
          <a:bodyPr wrap="square">
            <a:spAutoFit/>
          </a:bodyPr>
          <a:lstStyle/>
          <a:p>
            <a:r>
              <a:rPr lang="en-US" sz="1400" dirty="0">
                <a:latin typeface="Calibri" panose="020F0502020204030204" pitchFamily="34" charset="0"/>
              </a:rPr>
              <a:t>+34 722 26 36 35</a:t>
            </a:r>
          </a:p>
          <a:p>
            <a:endParaRPr lang="en-US" sz="1400" dirty="0">
              <a:latin typeface="Calibri" panose="020F0502020204030204" pitchFamily="34" charset="0"/>
            </a:endParaRPr>
          </a:p>
          <a:p>
            <a:r>
              <a:rPr lang="en-US" sz="1400" dirty="0">
                <a:latin typeface="Calibri" panose="020F0502020204030204" pitchFamily="34" charset="0"/>
              </a:rPr>
              <a:t>mdujardi@gmail.com</a:t>
            </a:r>
            <a:endParaRPr lang="es-ES" sz="1400" dirty="0"/>
          </a:p>
        </p:txBody>
      </p:sp>
      <p:pic>
        <p:nvPicPr>
          <p:cNvPr id="11266" name="Picture 2">
            <a:extLst>
              <a:ext uri="{FF2B5EF4-FFF2-40B4-BE49-F238E27FC236}">
                <a16:creationId xmlns:a16="http://schemas.microsoft.com/office/drawing/2014/main" id="{1BFD5B24-690D-45BC-8F86-52AE30F249E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795298">
            <a:off x="197408" y="3747908"/>
            <a:ext cx="335465" cy="33546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512A53CA-20CE-43F5-95D1-A8FF04522E3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9789" y="4192378"/>
            <a:ext cx="356859" cy="35685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EF5CD2AA-9C75-D48B-3C2C-0CD98A92D1A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0706" y="1427056"/>
            <a:ext cx="1476023" cy="2053756"/>
          </a:xfrm>
          <a:prstGeom prst="rect">
            <a:avLst/>
          </a:prstGeom>
        </p:spPr>
      </p:pic>
      <p:pic>
        <p:nvPicPr>
          <p:cNvPr id="8" name="Imagen 7">
            <a:extLst>
              <a:ext uri="{FF2B5EF4-FFF2-40B4-BE49-F238E27FC236}">
                <a16:creationId xmlns:a16="http://schemas.microsoft.com/office/drawing/2014/main" id="{0A47C082-C56A-D1C2-E984-A51252F006FD}"/>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20222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2085525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n-US" smtClean="0"/>
              <a:pPr/>
              <a:t>20</a:t>
            </a:fld>
            <a:endParaRPr lang="en-US" dirty="0"/>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81801" y="2470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12" name="CuadroTexto 11">
            <a:extLst>
              <a:ext uri="{FF2B5EF4-FFF2-40B4-BE49-F238E27FC236}">
                <a16:creationId xmlns:a16="http://schemas.microsoft.com/office/drawing/2014/main" id="{5F4A0901-AEAF-4BE9-A977-D8E12C42E938}"/>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IoT applications: </a:t>
            </a:r>
            <a:r>
              <a:rPr lang="en-US" sz="2000" dirty="0"/>
              <a:t>What is industry 4.0 and what are its characteristics?</a:t>
            </a:r>
          </a:p>
        </p:txBody>
      </p:sp>
      <p:sp>
        <p:nvSpPr>
          <p:cNvPr id="15" name="Rectángulo: esquinas redondeadas 14">
            <a:extLst>
              <a:ext uri="{FF2B5EF4-FFF2-40B4-BE49-F238E27FC236}">
                <a16:creationId xmlns:a16="http://schemas.microsoft.com/office/drawing/2014/main" id="{8D5E2CB5-8302-44D3-B4FA-B2D556A002BE}"/>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2</a:t>
            </a:r>
          </a:p>
        </p:txBody>
      </p:sp>
      <p:pic>
        <p:nvPicPr>
          <p:cNvPr id="1026" name="Picture 2" descr="The difference between #Industry 3.0 and #Industry 4.0">
            <a:extLst>
              <a:ext uri="{FF2B5EF4-FFF2-40B4-BE49-F238E27FC236}">
                <a16:creationId xmlns:a16="http://schemas.microsoft.com/office/drawing/2014/main" id="{C2E113CE-EB31-45B4-9F60-C0ECBB4814D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52016" y="1887681"/>
            <a:ext cx="5884692" cy="36821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493F9309-0934-4957-A07A-1AC320634F62}"/>
              </a:ext>
            </a:extLst>
          </p:cNvPr>
          <p:cNvSpPr/>
          <p:nvPr/>
        </p:nvSpPr>
        <p:spPr>
          <a:xfrm>
            <a:off x="7733257" y="2266580"/>
            <a:ext cx="3965612" cy="346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AI Design </a:t>
            </a:r>
          </a:p>
          <a:p>
            <a:pPr marL="742950" lvl="1" indent="-285750">
              <a:buFont typeface="Arial" panose="020B0604020202020204" pitchFamily="34" charset="0"/>
              <a:buChar char="•"/>
            </a:pPr>
            <a:r>
              <a:rPr lang="en-US" sz="1400" dirty="0">
                <a:solidFill>
                  <a:schemeClr val="tx1"/>
                </a:solidFill>
              </a:rPr>
              <a:t>Shorter time to market</a:t>
            </a:r>
          </a:p>
          <a:p>
            <a:pPr marL="742950" lvl="1" indent="-285750">
              <a:buFont typeface="Arial" panose="020B0604020202020204" pitchFamily="34" charset="0"/>
              <a:buChar char="•"/>
            </a:pPr>
            <a:r>
              <a:rPr lang="en-US" sz="1400" dirty="0">
                <a:solidFill>
                  <a:schemeClr val="tx1"/>
                </a:solidFill>
              </a:rPr>
              <a:t>Better design</a:t>
            </a:r>
          </a:p>
          <a:p>
            <a:pPr marL="285750" indent="-285750">
              <a:buFont typeface="Arial" panose="020B0604020202020204" pitchFamily="34" charset="0"/>
              <a:buChar char="•"/>
            </a:pPr>
            <a:r>
              <a:rPr lang="en-US" sz="1600" dirty="0">
                <a:solidFill>
                  <a:schemeClr val="tx1"/>
                </a:solidFill>
              </a:rPr>
              <a:t>3D printing</a:t>
            </a:r>
          </a:p>
          <a:p>
            <a:pPr marL="742950" lvl="1" indent="-285750">
              <a:buFont typeface="Arial" panose="020B0604020202020204" pitchFamily="34" charset="0"/>
              <a:buChar char="•"/>
            </a:pPr>
            <a:r>
              <a:rPr lang="en-US" sz="1400" dirty="0">
                <a:solidFill>
                  <a:schemeClr val="tx1"/>
                </a:solidFill>
              </a:rPr>
              <a:t>Building parts that were not possible to build before </a:t>
            </a:r>
          </a:p>
          <a:p>
            <a:pPr marL="742950" lvl="1" indent="-285750">
              <a:buFont typeface="Arial" panose="020B0604020202020204" pitchFamily="34" charset="0"/>
              <a:buChar char="•"/>
            </a:pPr>
            <a:r>
              <a:rPr lang="en-US" sz="1400" dirty="0">
                <a:solidFill>
                  <a:schemeClr val="tx1"/>
                </a:solidFill>
              </a:rPr>
              <a:t>More customization</a:t>
            </a:r>
          </a:p>
          <a:p>
            <a:pPr marL="742950" lvl="1" indent="-285750">
              <a:buFont typeface="Arial" panose="020B0604020202020204" pitchFamily="34" charset="0"/>
              <a:buChar char="•"/>
            </a:pPr>
            <a:r>
              <a:rPr lang="en-US" sz="1400" dirty="0">
                <a:solidFill>
                  <a:schemeClr val="tx1"/>
                </a:solidFill>
              </a:rPr>
              <a:t>Less stock (Cost saving)</a:t>
            </a:r>
          </a:p>
          <a:p>
            <a:pPr marL="285750" indent="-285750">
              <a:buFont typeface="Arial" panose="020B0604020202020204" pitchFamily="34" charset="0"/>
              <a:buChar char="•"/>
            </a:pPr>
            <a:r>
              <a:rPr lang="en-US" sz="1600" dirty="0">
                <a:solidFill>
                  <a:schemeClr val="tx1"/>
                </a:solidFill>
              </a:rPr>
              <a:t>More intelligent robots</a:t>
            </a:r>
          </a:p>
          <a:p>
            <a:pPr marL="742950" lvl="1" indent="-285750">
              <a:buFont typeface="Arial" panose="020B0604020202020204" pitchFamily="34" charset="0"/>
              <a:buChar char="•"/>
            </a:pPr>
            <a:r>
              <a:rPr lang="en-US" sz="1400" dirty="0">
                <a:solidFill>
                  <a:schemeClr val="tx1"/>
                </a:solidFill>
              </a:rPr>
              <a:t>Computer vision</a:t>
            </a:r>
          </a:p>
          <a:p>
            <a:pPr marL="742950" lvl="1" indent="-285750">
              <a:buFont typeface="Arial" panose="020B0604020202020204" pitchFamily="34" charset="0"/>
              <a:buChar char="•"/>
            </a:pPr>
            <a:r>
              <a:rPr lang="en-US" sz="1400" dirty="0">
                <a:solidFill>
                  <a:schemeClr val="tx1"/>
                </a:solidFill>
              </a:rPr>
              <a:t>Predictive maintenance</a:t>
            </a:r>
          </a:p>
          <a:p>
            <a:pPr marL="742950" lvl="1" indent="-285750">
              <a:buFont typeface="Arial" panose="020B0604020202020204" pitchFamily="34" charset="0"/>
              <a:buChar char="•"/>
            </a:pPr>
            <a:r>
              <a:rPr lang="en-US" sz="1400" dirty="0">
                <a:solidFill>
                  <a:schemeClr val="tx1"/>
                </a:solidFill>
              </a:rPr>
              <a:t>Interconnectivity</a:t>
            </a:r>
          </a:p>
          <a:p>
            <a:pPr marL="742950" lvl="1" indent="-285750">
              <a:buFont typeface="Arial" panose="020B0604020202020204" pitchFamily="34" charset="0"/>
              <a:buChar char="•"/>
            </a:pPr>
            <a:r>
              <a:rPr lang="en-US" sz="1400" dirty="0">
                <a:solidFill>
                  <a:schemeClr val="tx1"/>
                </a:solidFill>
              </a:rPr>
              <a:t>Edge computing/AI Cloud</a:t>
            </a:r>
          </a:p>
          <a:p>
            <a:pPr marL="742950" lvl="1" indent="-285750">
              <a:buFont typeface="Arial" panose="020B0604020202020204" pitchFamily="34" charset="0"/>
              <a:buChar char="•"/>
            </a:pPr>
            <a:r>
              <a:rPr lang="en-US" sz="1400" dirty="0">
                <a:solidFill>
                  <a:schemeClr val="tx1"/>
                </a:solidFill>
              </a:rPr>
              <a:t>Constant improvements </a:t>
            </a:r>
          </a:p>
          <a:p>
            <a:pPr marL="742950" lvl="1" indent="-285750">
              <a:buFont typeface="Arial" panose="020B0604020202020204" pitchFamily="34" charset="0"/>
              <a:buChar char="•"/>
            </a:pPr>
            <a:r>
              <a:rPr lang="en-US" sz="1400" dirty="0">
                <a:solidFill>
                  <a:schemeClr val="tx1"/>
                </a:solidFill>
              </a:rPr>
              <a:t>Real time data</a:t>
            </a:r>
            <a:endParaRPr lang="en-US" sz="1600" dirty="0">
              <a:solidFill>
                <a:schemeClr val="tx1"/>
              </a:solidFill>
            </a:endParaRPr>
          </a:p>
        </p:txBody>
      </p:sp>
      <p:sp>
        <p:nvSpPr>
          <p:cNvPr id="27" name="Rectángulo: esquinas redondeadas 26">
            <a:extLst>
              <a:ext uri="{FF2B5EF4-FFF2-40B4-BE49-F238E27FC236}">
                <a16:creationId xmlns:a16="http://schemas.microsoft.com/office/drawing/2014/main" id="{FE170759-F3E4-4C3F-8613-AA0411566F0C}"/>
              </a:ext>
            </a:extLst>
          </p:cNvPr>
          <p:cNvSpPr/>
          <p:nvPr/>
        </p:nvSpPr>
        <p:spPr>
          <a:xfrm>
            <a:off x="7726934" y="1905918"/>
            <a:ext cx="3965612" cy="333130"/>
          </a:xfrm>
          <a:prstGeom prst="roundRect">
            <a:avLst/>
          </a:prstGeom>
          <a:solidFill>
            <a:srgbClr val="EA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New paradigm</a:t>
            </a:r>
          </a:p>
        </p:txBody>
      </p:sp>
      <p:sp>
        <p:nvSpPr>
          <p:cNvPr id="3" name="CuadroTexto 2">
            <a:extLst>
              <a:ext uri="{FF2B5EF4-FFF2-40B4-BE49-F238E27FC236}">
                <a16:creationId xmlns:a16="http://schemas.microsoft.com/office/drawing/2014/main" id="{94142720-5301-01A8-8DB3-FB18B1D9FFC5}"/>
              </a:ext>
            </a:extLst>
          </p:cNvPr>
          <p:cNvSpPr txBox="1"/>
          <p:nvPr/>
        </p:nvSpPr>
        <p:spPr>
          <a:xfrm>
            <a:off x="566863" y="5867152"/>
            <a:ext cx="9754236" cy="276999"/>
          </a:xfrm>
          <a:prstGeom prst="rect">
            <a:avLst/>
          </a:prstGeom>
          <a:noFill/>
        </p:spPr>
        <p:txBody>
          <a:bodyPr wrap="square">
            <a:spAutoFit/>
          </a:bodyPr>
          <a:lstStyle/>
          <a:p>
            <a:r>
              <a:rPr lang="en-US" sz="1200" b="1" i="0" dirty="0">
                <a:solidFill>
                  <a:srgbClr val="0F0F0F"/>
                </a:solidFill>
                <a:effectLst/>
                <a:latin typeface="Roboto" panose="02000000000000000000" pitchFamily="2" charset="0"/>
              </a:rPr>
              <a:t>What is Industrial Revolution 4.0? </a:t>
            </a:r>
            <a:r>
              <a:rPr lang="es-ES" sz="1200" dirty="0">
                <a:hlinkClick r:id="rId7"/>
              </a:rPr>
              <a:t>https://www.youtube.com/watch?v=whuH4Df85qc</a:t>
            </a:r>
            <a:r>
              <a:rPr lang="es-ES" sz="1200" dirty="0"/>
              <a:t> </a:t>
            </a:r>
          </a:p>
        </p:txBody>
      </p:sp>
      <p:sp>
        <p:nvSpPr>
          <p:cNvPr id="6" name="CuadroTexto 5">
            <a:extLst>
              <a:ext uri="{FF2B5EF4-FFF2-40B4-BE49-F238E27FC236}">
                <a16:creationId xmlns:a16="http://schemas.microsoft.com/office/drawing/2014/main" id="{4F47793E-DFCB-1BD7-E5E2-E12B2B345461}"/>
              </a:ext>
            </a:extLst>
          </p:cNvPr>
          <p:cNvSpPr txBox="1"/>
          <p:nvPr/>
        </p:nvSpPr>
        <p:spPr>
          <a:xfrm>
            <a:off x="355083" y="1038889"/>
            <a:ext cx="10385714" cy="738664"/>
          </a:xfrm>
          <a:prstGeom prst="rect">
            <a:avLst/>
          </a:prstGeom>
          <a:noFill/>
        </p:spPr>
        <p:txBody>
          <a:bodyPr wrap="square">
            <a:spAutoFit/>
          </a:bodyPr>
          <a:lstStyle/>
          <a:p>
            <a:r>
              <a:rPr lang="en-US" sz="1400" b="0" i="0" dirty="0">
                <a:solidFill>
                  <a:srgbClr val="202124"/>
                </a:solidFill>
                <a:effectLst/>
                <a:latin typeface="Google Sans"/>
              </a:rPr>
              <a:t>This Fourth Industrial Revolution is, however, fundamentally different. It is characterized by a </a:t>
            </a:r>
            <a:r>
              <a:rPr lang="en-US" sz="1400" b="1" i="0" dirty="0">
                <a:solidFill>
                  <a:srgbClr val="202124"/>
                </a:solidFill>
                <a:effectLst/>
                <a:latin typeface="Google Sans"/>
              </a:rPr>
              <a:t>range of new technologies </a:t>
            </a:r>
            <a:r>
              <a:rPr lang="en-US" sz="1400" b="0" i="0" dirty="0">
                <a:solidFill>
                  <a:srgbClr val="202124"/>
                </a:solidFill>
                <a:effectLst/>
                <a:latin typeface="Google Sans"/>
              </a:rPr>
              <a:t>that are </a:t>
            </a:r>
            <a:r>
              <a:rPr lang="en-US" sz="1400" b="1" i="0" dirty="0">
                <a:solidFill>
                  <a:srgbClr val="202124"/>
                </a:solidFill>
                <a:effectLst/>
                <a:latin typeface="Google Sans"/>
              </a:rPr>
              <a:t>fusing the physical, digital and biological worlds</a:t>
            </a:r>
            <a:r>
              <a:rPr lang="en-US" sz="1400" b="0" i="0" dirty="0">
                <a:solidFill>
                  <a:srgbClr val="202124"/>
                </a:solidFill>
                <a:effectLst/>
                <a:latin typeface="Google Sans"/>
              </a:rPr>
              <a:t>, impacting all disciplines, economies and industries, and even challenging ideas about what it means to be human. – Klaus Schwab author of the book </a:t>
            </a:r>
            <a:r>
              <a:rPr lang="en-US" sz="1400" b="0" i="1" dirty="0">
                <a:solidFill>
                  <a:srgbClr val="202124"/>
                </a:solidFill>
                <a:effectLst/>
                <a:latin typeface="Google Sans"/>
              </a:rPr>
              <a:t>“The Fourth Industrial Revolution”</a:t>
            </a:r>
            <a:endParaRPr lang="es-ES" sz="1400" i="1" dirty="0"/>
          </a:p>
        </p:txBody>
      </p:sp>
      <p:sp>
        <p:nvSpPr>
          <p:cNvPr id="2" name="Rectángulo 1">
            <a:extLst>
              <a:ext uri="{FF2B5EF4-FFF2-40B4-BE49-F238E27FC236}">
                <a16:creationId xmlns:a16="http://schemas.microsoft.com/office/drawing/2014/main" id="{3856960A-541B-596C-6D19-065717057409}"/>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5" name="Rectángulo 4">
            <a:extLst>
              <a:ext uri="{FF2B5EF4-FFF2-40B4-BE49-F238E27FC236}">
                <a16:creationId xmlns:a16="http://schemas.microsoft.com/office/drawing/2014/main" id="{FB7B8A25-BF2D-2DA1-F5C6-4A56AA76E3DA}"/>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7" name="CuadroTexto 6">
            <a:extLst>
              <a:ext uri="{FF2B5EF4-FFF2-40B4-BE49-F238E27FC236}">
                <a16:creationId xmlns:a16="http://schemas.microsoft.com/office/drawing/2014/main" id="{7565FFB9-4101-B657-3034-F20E8CB5DF65}"/>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8" name="Imagen 7">
            <a:extLst>
              <a:ext uri="{FF2B5EF4-FFF2-40B4-BE49-F238E27FC236}">
                <a16:creationId xmlns:a16="http://schemas.microsoft.com/office/drawing/2014/main" id="{65C06543-8041-7F2A-92B2-90ADA910B745}"/>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148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o 13" hidden="1">
            <a:extLst>
              <a:ext uri="{FF2B5EF4-FFF2-40B4-BE49-F238E27FC236}">
                <a16:creationId xmlns:a16="http://schemas.microsoft.com/office/drawing/2014/main" id="{9A3B3E73-6390-4F52-9093-0747221F79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14" name="Objeto 13" hidden="1">
                        <a:extLst>
                          <a:ext uri="{FF2B5EF4-FFF2-40B4-BE49-F238E27FC236}">
                            <a16:creationId xmlns:a16="http://schemas.microsoft.com/office/drawing/2014/main" id="{9A3B3E73-6390-4F52-9093-0747221F79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D4565335-8FD1-4E62-BA94-9CF424A2CC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0" y="1"/>
            <a:ext cx="2501901" cy="6858000"/>
          </a:xfrm>
          <a:prstGeom prst="rect">
            <a:avLst/>
          </a:prstGeom>
        </p:spPr>
      </p:pic>
      <p:sp>
        <p:nvSpPr>
          <p:cNvPr id="2" name="CuadroTexto 1">
            <a:extLst>
              <a:ext uri="{FF2B5EF4-FFF2-40B4-BE49-F238E27FC236}">
                <a16:creationId xmlns:a16="http://schemas.microsoft.com/office/drawing/2014/main" id="{23E227AA-EA96-4662-8BB1-24C8EFD432D9}"/>
              </a:ext>
            </a:extLst>
          </p:cNvPr>
          <p:cNvSpPr txBox="1"/>
          <p:nvPr/>
        </p:nvSpPr>
        <p:spPr>
          <a:xfrm flipH="1">
            <a:off x="2623817" y="47279"/>
            <a:ext cx="7613002" cy="5226944"/>
          </a:xfrm>
          <a:prstGeom prst="rect">
            <a:avLst/>
          </a:prstGeom>
          <a:noFill/>
        </p:spPr>
        <p:txBody>
          <a:bodyPr wrap="square" rtlCol="0">
            <a:spAutoFit/>
          </a:bodyPr>
          <a:lstStyle/>
          <a:p>
            <a:r>
              <a:rPr lang="en-US" sz="3600" dirty="0">
                <a:solidFill>
                  <a:schemeClr val="accent1">
                    <a:lumMod val="50000"/>
                  </a:schemeClr>
                </a:solidFill>
              </a:rPr>
              <a:t>Agenda</a:t>
            </a:r>
          </a:p>
          <a:p>
            <a:pPr marL="457200" indent="-457200">
              <a:lnSpc>
                <a:spcPct val="150000"/>
              </a:lnSpc>
              <a:spcAft>
                <a:spcPts val="1200"/>
              </a:spcAft>
              <a:buFont typeface="Arial" panose="020B0604020202020204" pitchFamily="34" charset="0"/>
              <a:buChar char="•"/>
            </a:pPr>
            <a:r>
              <a:rPr lang="en-US" sz="2800" dirty="0">
                <a:solidFill>
                  <a:srgbClr val="C4D3EC"/>
                </a:solidFill>
              </a:rPr>
              <a:t>Introduction to IoT</a:t>
            </a:r>
          </a:p>
          <a:p>
            <a:pPr marL="457200" indent="-457200">
              <a:lnSpc>
                <a:spcPct val="150000"/>
              </a:lnSpc>
              <a:spcAft>
                <a:spcPts val="1200"/>
              </a:spcAft>
              <a:buFont typeface="Arial" panose="020B0604020202020204" pitchFamily="34" charset="0"/>
              <a:buChar char="•"/>
            </a:pPr>
            <a:r>
              <a:rPr lang="en-US" sz="2800" dirty="0">
                <a:solidFill>
                  <a:srgbClr val="C4D3EC"/>
                </a:solidFill>
              </a:rPr>
              <a:t>IoT applications</a:t>
            </a:r>
          </a:p>
          <a:p>
            <a:pPr marL="457200" indent="-457200">
              <a:lnSpc>
                <a:spcPct val="150000"/>
              </a:lnSpc>
              <a:spcAft>
                <a:spcPts val="1200"/>
              </a:spcAft>
              <a:buFont typeface="Arial" panose="020B0604020202020204" pitchFamily="34" charset="0"/>
              <a:buChar char="•"/>
            </a:pPr>
            <a:r>
              <a:rPr lang="en-US" sz="2800" dirty="0">
                <a:solidFill>
                  <a:srgbClr val="203864"/>
                </a:solidFill>
              </a:rPr>
              <a:t>IoT value chain / market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Let’s play – Design a home project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What limits/strengthen the development of IoT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Final exercise</a:t>
            </a:r>
          </a:p>
        </p:txBody>
      </p:sp>
      <p:sp>
        <p:nvSpPr>
          <p:cNvPr id="3" name="Rectángulo: esquinas redondeadas 2">
            <a:extLst>
              <a:ext uri="{FF2B5EF4-FFF2-40B4-BE49-F238E27FC236}">
                <a16:creationId xmlns:a16="http://schemas.microsoft.com/office/drawing/2014/main" id="{B709CCA6-3477-4955-BB6E-C12642E7EE71}"/>
              </a:ext>
            </a:extLst>
          </p:cNvPr>
          <p:cNvSpPr/>
          <p:nvPr/>
        </p:nvSpPr>
        <p:spPr>
          <a:xfrm>
            <a:off x="2623818" y="84952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1</a:t>
            </a:r>
          </a:p>
        </p:txBody>
      </p:sp>
      <p:sp>
        <p:nvSpPr>
          <p:cNvPr id="7" name="Rectángulo: esquinas redondeadas 6">
            <a:extLst>
              <a:ext uri="{FF2B5EF4-FFF2-40B4-BE49-F238E27FC236}">
                <a16:creationId xmlns:a16="http://schemas.microsoft.com/office/drawing/2014/main" id="{27862825-9384-43B7-AC57-7AA9EC8B135D}"/>
              </a:ext>
            </a:extLst>
          </p:cNvPr>
          <p:cNvSpPr/>
          <p:nvPr/>
        </p:nvSpPr>
        <p:spPr>
          <a:xfrm>
            <a:off x="2623818" y="1620698"/>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2</a:t>
            </a:r>
          </a:p>
        </p:txBody>
      </p:sp>
      <p:sp>
        <p:nvSpPr>
          <p:cNvPr id="8" name="Rectángulo: esquinas redondeadas 7">
            <a:extLst>
              <a:ext uri="{FF2B5EF4-FFF2-40B4-BE49-F238E27FC236}">
                <a16:creationId xmlns:a16="http://schemas.microsoft.com/office/drawing/2014/main" id="{E8C6C6E5-C4D9-495F-9C5F-0636CDAD38D2}"/>
              </a:ext>
            </a:extLst>
          </p:cNvPr>
          <p:cNvSpPr/>
          <p:nvPr/>
        </p:nvSpPr>
        <p:spPr>
          <a:xfrm>
            <a:off x="2623818" y="2450011"/>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3</a:t>
            </a:r>
          </a:p>
        </p:txBody>
      </p:sp>
      <p:sp>
        <p:nvSpPr>
          <p:cNvPr id="9" name="Rectángulo: esquinas redondeadas 8">
            <a:extLst>
              <a:ext uri="{FF2B5EF4-FFF2-40B4-BE49-F238E27FC236}">
                <a16:creationId xmlns:a16="http://schemas.microsoft.com/office/drawing/2014/main" id="{59A5EE8D-CD13-440F-A724-BF70A7897F72}"/>
              </a:ext>
            </a:extLst>
          </p:cNvPr>
          <p:cNvSpPr/>
          <p:nvPr/>
        </p:nvSpPr>
        <p:spPr>
          <a:xfrm>
            <a:off x="2623818" y="3216333"/>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4</a:t>
            </a:r>
          </a:p>
        </p:txBody>
      </p:sp>
      <p:sp>
        <p:nvSpPr>
          <p:cNvPr id="4" name="Marcador de número de diapositiva 3">
            <a:extLst>
              <a:ext uri="{FF2B5EF4-FFF2-40B4-BE49-F238E27FC236}">
                <a16:creationId xmlns:a16="http://schemas.microsoft.com/office/drawing/2014/main" id="{83C5D6BC-5DCC-40EE-A4DD-EFA986367C59}"/>
              </a:ext>
            </a:extLst>
          </p:cNvPr>
          <p:cNvSpPr>
            <a:spLocks noGrp="1"/>
          </p:cNvSpPr>
          <p:nvPr>
            <p:ph type="sldNum" sz="quarter" idx="12"/>
          </p:nvPr>
        </p:nvSpPr>
        <p:spPr/>
        <p:txBody>
          <a:bodyPr/>
          <a:lstStyle/>
          <a:p>
            <a:fld id="{76397203-FB75-4989-8213-456EBAC8FDF7}" type="slidenum">
              <a:rPr lang="es-ES" smtClean="0"/>
              <a:t>21</a:t>
            </a:fld>
            <a:endParaRPr lang="es-ES"/>
          </a:p>
        </p:txBody>
      </p:sp>
      <p:sp>
        <p:nvSpPr>
          <p:cNvPr id="12" name="Rectángulo: esquinas redondeadas 11">
            <a:extLst>
              <a:ext uri="{FF2B5EF4-FFF2-40B4-BE49-F238E27FC236}">
                <a16:creationId xmlns:a16="http://schemas.microsoft.com/office/drawing/2014/main" id="{E7D82747-919B-4F1C-AD9C-60AFEC48C22A}"/>
              </a:ext>
            </a:extLst>
          </p:cNvPr>
          <p:cNvSpPr/>
          <p:nvPr/>
        </p:nvSpPr>
        <p:spPr>
          <a:xfrm>
            <a:off x="2623818" y="401693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5</a:t>
            </a:r>
          </a:p>
        </p:txBody>
      </p:sp>
      <p:sp>
        <p:nvSpPr>
          <p:cNvPr id="13" name="Rectángulo: esquinas redondeadas 12">
            <a:extLst>
              <a:ext uri="{FF2B5EF4-FFF2-40B4-BE49-F238E27FC236}">
                <a16:creationId xmlns:a16="http://schemas.microsoft.com/office/drawing/2014/main" id="{86349909-356E-4A29-90F5-5D0DBBC9B601}"/>
              </a:ext>
            </a:extLst>
          </p:cNvPr>
          <p:cNvSpPr/>
          <p:nvPr/>
        </p:nvSpPr>
        <p:spPr>
          <a:xfrm>
            <a:off x="2623818" y="479820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6</a:t>
            </a:r>
          </a:p>
        </p:txBody>
      </p:sp>
      <p:pic>
        <p:nvPicPr>
          <p:cNvPr id="6" name="Imagen 5">
            <a:extLst>
              <a:ext uri="{FF2B5EF4-FFF2-40B4-BE49-F238E27FC236}">
                <a16:creationId xmlns:a16="http://schemas.microsoft.com/office/drawing/2014/main" id="{C0A16DD5-65FB-ED99-3CD4-A7052C2DB274}"/>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803387" y="136525"/>
            <a:ext cx="1236213" cy="919624"/>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41604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22</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81801" y="248515"/>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3" name="CuadroTexto 2">
            <a:extLst>
              <a:ext uri="{FF2B5EF4-FFF2-40B4-BE49-F238E27FC236}">
                <a16:creationId xmlns:a16="http://schemas.microsoft.com/office/drawing/2014/main" id="{03D72F11-1478-4456-9715-B9BBD46942AB}"/>
              </a:ext>
            </a:extLst>
          </p:cNvPr>
          <p:cNvSpPr txBox="1"/>
          <p:nvPr/>
        </p:nvSpPr>
        <p:spPr>
          <a:xfrm>
            <a:off x="566862" y="982362"/>
            <a:ext cx="11160849" cy="584775"/>
          </a:xfrm>
          <a:prstGeom prst="rect">
            <a:avLst/>
          </a:prstGeom>
          <a:noFill/>
        </p:spPr>
        <p:txBody>
          <a:bodyPr wrap="square" rtlCol="0">
            <a:spAutoFit/>
          </a:bodyPr>
          <a:lstStyle/>
          <a:p>
            <a:pPr algn="ctr"/>
            <a:r>
              <a:rPr lang="en-US" sz="1600" i="1" dirty="0">
                <a:solidFill>
                  <a:srgbClr val="EA4D5E"/>
                </a:solidFill>
              </a:rPr>
              <a:t>Using the value chain is generally a good approach to understand a market and position the key payers. To do so, we have breakdown the price in its different constituents. Nowadays nobody controls its almost impossible to control the whole value chain</a:t>
            </a:r>
          </a:p>
        </p:txBody>
      </p:sp>
      <p:sp>
        <p:nvSpPr>
          <p:cNvPr id="2" name="Rectángulo 1">
            <a:extLst>
              <a:ext uri="{FF2B5EF4-FFF2-40B4-BE49-F238E27FC236}">
                <a16:creationId xmlns:a16="http://schemas.microsoft.com/office/drawing/2014/main" id="{59244091-1822-437C-B922-7A719AE8D16D}"/>
              </a:ext>
            </a:extLst>
          </p:cNvPr>
          <p:cNvSpPr/>
          <p:nvPr/>
        </p:nvSpPr>
        <p:spPr>
          <a:xfrm>
            <a:off x="834102" y="2305398"/>
            <a:ext cx="1727952" cy="34238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DD3AB775-731E-479A-A3B8-BE88A3352D40}"/>
              </a:ext>
            </a:extLst>
          </p:cNvPr>
          <p:cNvSpPr/>
          <p:nvPr/>
        </p:nvSpPr>
        <p:spPr>
          <a:xfrm>
            <a:off x="2993340" y="2305398"/>
            <a:ext cx="1727952" cy="34238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a:extLst>
              <a:ext uri="{FF2B5EF4-FFF2-40B4-BE49-F238E27FC236}">
                <a16:creationId xmlns:a16="http://schemas.microsoft.com/office/drawing/2014/main" id="{0E9350F9-AF28-4485-9BDD-BE2F9370ABD8}"/>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530126" y="2691313"/>
            <a:ext cx="377851" cy="377851"/>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1B7C16A9-C3C6-40F4-BBD2-965A53229B59}"/>
              </a:ext>
            </a:extLst>
          </p:cNvPr>
          <p:cNvSpPr txBox="1"/>
          <p:nvPr/>
        </p:nvSpPr>
        <p:spPr>
          <a:xfrm>
            <a:off x="1029976" y="2374006"/>
            <a:ext cx="1360967" cy="338554"/>
          </a:xfrm>
          <a:prstGeom prst="rect">
            <a:avLst/>
          </a:prstGeom>
          <a:noFill/>
        </p:spPr>
        <p:txBody>
          <a:bodyPr wrap="square">
            <a:spAutoFit/>
          </a:bodyPr>
          <a:lstStyle/>
          <a:p>
            <a:pPr algn="ctr"/>
            <a:r>
              <a:rPr lang="en-US" sz="1600" i="1" dirty="0"/>
              <a:t>Smart Device</a:t>
            </a:r>
            <a:endParaRPr lang="es-ES" sz="1600" dirty="0"/>
          </a:p>
        </p:txBody>
      </p:sp>
      <p:sp>
        <p:nvSpPr>
          <p:cNvPr id="31" name="CuadroTexto 30">
            <a:extLst>
              <a:ext uri="{FF2B5EF4-FFF2-40B4-BE49-F238E27FC236}">
                <a16:creationId xmlns:a16="http://schemas.microsoft.com/office/drawing/2014/main" id="{EFFB4166-F2BD-43F1-BE59-892E92D54AEC}"/>
              </a:ext>
            </a:extLst>
          </p:cNvPr>
          <p:cNvSpPr txBox="1"/>
          <p:nvPr/>
        </p:nvSpPr>
        <p:spPr>
          <a:xfrm>
            <a:off x="3229789" y="2374006"/>
            <a:ext cx="1360967" cy="338554"/>
          </a:xfrm>
          <a:prstGeom prst="rect">
            <a:avLst/>
          </a:prstGeom>
          <a:noFill/>
        </p:spPr>
        <p:txBody>
          <a:bodyPr wrap="square">
            <a:spAutoFit/>
          </a:bodyPr>
          <a:lstStyle/>
          <a:p>
            <a:pPr algn="ctr"/>
            <a:r>
              <a:rPr lang="en-US" sz="1600" i="1" dirty="0"/>
              <a:t>Connectivity</a:t>
            </a:r>
            <a:endParaRPr lang="es-ES" sz="1600" dirty="0"/>
          </a:p>
        </p:txBody>
      </p:sp>
      <p:pic>
        <p:nvPicPr>
          <p:cNvPr id="2056" name="Picture 8">
            <a:extLst>
              <a:ext uri="{FF2B5EF4-FFF2-40B4-BE49-F238E27FC236}">
                <a16:creationId xmlns:a16="http://schemas.microsoft.com/office/drawing/2014/main" id="{2B27127A-4027-4F47-8613-BB6A89A0ED06}"/>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3616233" y="2687607"/>
            <a:ext cx="381557" cy="3815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516852EE-8F28-4445-95F3-9AD9C2F9A02B}"/>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3808886" y="2866762"/>
            <a:ext cx="287583" cy="287583"/>
          </a:xfrm>
          <a:prstGeom prst="rect">
            <a:avLst/>
          </a:prstGeom>
          <a:noFill/>
          <a:extLst>
            <a:ext uri="{909E8E84-426E-40DD-AFC4-6F175D3DCCD1}">
              <a14:hiddenFill xmlns:a14="http://schemas.microsoft.com/office/drawing/2010/main">
                <a:solidFill>
                  <a:srgbClr val="FFFFFF"/>
                </a:solidFill>
              </a14:hiddenFill>
            </a:ext>
          </a:extLst>
        </p:spPr>
      </p:pic>
      <p:sp>
        <p:nvSpPr>
          <p:cNvPr id="34" name="Rectángulo 33">
            <a:extLst>
              <a:ext uri="{FF2B5EF4-FFF2-40B4-BE49-F238E27FC236}">
                <a16:creationId xmlns:a16="http://schemas.microsoft.com/office/drawing/2014/main" id="{D0D29CEC-D389-4A1C-9149-88DC0C955E8D}"/>
              </a:ext>
            </a:extLst>
          </p:cNvPr>
          <p:cNvSpPr/>
          <p:nvPr/>
        </p:nvSpPr>
        <p:spPr>
          <a:xfrm>
            <a:off x="5152578" y="2305398"/>
            <a:ext cx="1727952" cy="34238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5" name="Rectángulo 34">
            <a:extLst>
              <a:ext uri="{FF2B5EF4-FFF2-40B4-BE49-F238E27FC236}">
                <a16:creationId xmlns:a16="http://schemas.microsoft.com/office/drawing/2014/main" id="{A508EB3E-C442-4E68-8519-0FB16061BDB1}"/>
              </a:ext>
            </a:extLst>
          </p:cNvPr>
          <p:cNvSpPr/>
          <p:nvPr/>
        </p:nvSpPr>
        <p:spPr>
          <a:xfrm>
            <a:off x="7311816" y="2305398"/>
            <a:ext cx="1727952" cy="34238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7" name="CuadroTexto 36">
            <a:extLst>
              <a:ext uri="{FF2B5EF4-FFF2-40B4-BE49-F238E27FC236}">
                <a16:creationId xmlns:a16="http://schemas.microsoft.com/office/drawing/2014/main" id="{C5A0182F-C490-4083-9030-DF2E2311D6DE}"/>
              </a:ext>
            </a:extLst>
          </p:cNvPr>
          <p:cNvSpPr txBox="1"/>
          <p:nvPr/>
        </p:nvSpPr>
        <p:spPr>
          <a:xfrm>
            <a:off x="7593885" y="2374006"/>
            <a:ext cx="1112251" cy="338554"/>
          </a:xfrm>
          <a:prstGeom prst="rect">
            <a:avLst/>
          </a:prstGeom>
          <a:noFill/>
        </p:spPr>
        <p:txBody>
          <a:bodyPr wrap="square">
            <a:spAutoFit/>
          </a:bodyPr>
          <a:lstStyle/>
          <a:p>
            <a:pPr algn="ctr"/>
            <a:r>
              <a:rPr lang="en-US" sz="1600" i="1" dirty="0"/>
              <a:t>Services</a:t>
            </a:r>
            <a:endParaRPr lang="es-ES" sz="1600" dirty="0"/>
          </a:p>
        </p:txBody>
      </p:sp>
      <p:sp>
        <p:nvSpPr>
          <p:cNvPr id="44" name="Rectángulo 43">
            <a:extLst>
              <a:ext uri="{FF2B5EF4-FFF2-40B4-BE49-F238E27FC236}">
                <a16:creationId xmlns:a16="http://schemas.microsoft.com/office/drawing/2014/main" id="{8B4882B1-D7BC-4F19-B3EB-CB317BF77D7F}"/>
              </a:ext>
            </a:extLst>
          </p:cNvPr>
          <p:cNvSpPr/>
          <p:nvPr/>
        </p:nvSpPr>
        <p:spPr>
          <a:xfrm>
            <a:off x="9471055" y="2316233"/>
            <a:ext cx="1727952" cy="34238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CuadroTexto 31">
            <a:extLst>
              <a:ext uri="{FF2B5EF4-FFF2-40B4-BE49-F238E27FC236}">
                <a16:creationId xmlns:a16="http://schemas.microsoft.com/office/drawing/2014/main" id="{CCC3F0F9-5F04-4AA8-B475-E0432ECFE534}"/>
              </a:ext>
            </a:extLst>
          </p:cNvPr>
          <p:cNvSpPr txBox="1"/>
          <p:nvPr/>
        </p:nvSpPr>
        <p:spPr>
          <a:xfrm>
            <a:off x="5341340" y="2374006"/>
            <a:ext cx="1360967" cy="338554"/>
          </a:xfrm>
          <a:prstGeom prst="rect">
            <a:avLst/>
          </a:prstGeom>
          <a:noFill/>
        </p:spPr>
        <p:txBody>
          <a:bodyPr wrap="square">
            <a:spAutoFit/>
          </a:bodyPr>
          <a:lstStyle/>
          <a:p>
            <a:pPr algn="ctr"/>
            <a:r>
              <a:rPr lang="en-US" sz="1600" i="1" dirty="0"/>
              <a:t>IoT Platform</a:t>
            </a:r>
            <a:endParaRPr lang="es-ES" sz="1600" dirty="0"/>
          </a:p>
        </p:txBody>
      </p:sp>
      <p:sp>
        <p:nvSpPr>
          <p:cNvPr id="40" name="CuadroTexto 39">
            <a:extLst>
              <a:ext uri="{FF2B5EF4-FFF2-40B4-BE49-F238E27FC236}">
                <a16:creationId xmlns:a16="http://schemas.microsoft.com/office/drawing/2014/main" id="{7D39F526-717A-413C-8062-2A2CD9BD1355}"/>
              </a:ext>
            </a:extLst>
          </p:cNvPr>
          <p:cNvSpPr txBox="1"/>
          <p:nvPr/>
        </p:nvSpPr>
        <p:spPr>
          <a:xfrm>
            <a:off x="9733287" y="2396040"/>
            <a:ext cx="1112251" cy="338554"/>
          </a:xfrm>
          <a:prstGeom prst="rect">
            <a:avLst/>
          </a:prstGeom>
          <a:noFill/>
        </p:spPr>
        <p:txBody>
          <a:bodyPr wrap="square">
            <a:spAutoFit/>
          </a:bodyPr>
          <a:lstStyle/>
          <a:p>
            <a:pPr algn="ctr"/>
            <a:r>
              <a:rPr lang="en-US" sz="1600" i="1" dirty="0"/>
              <a:t>Customer</a:t>
            </a:r>
            <a:endParaRPr lang="es-ES" sz="1600" dirty="0"/>
          </a:p>
        </p:txBody>
      </p:sp>
      <p:pic>
        <p:nvPicPr>
          <p:cNvPr id="2064" name="Picture 16">
            <a:extLst>
              <a:ext uri="{FF2B5EF4-FFF2-40B4-BE49-F238E27FC236}">
                <a16:creationId xmlns:a16="http://schemas.microsoft.com/office/drawing/2014/main" id="{0F53A379-4F35-40BC-A54A-037261D66760}"/>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5827710" y="2683984"/>
            <a:ext cx="399409" cy="39940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5EBE6C06-E417-43A2-82EC-4C4E356517B9}"/>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7904969" y="2728006"/>
            <a:ext cx="382277" cy="38227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A265D01F-4B26-4D2F-8704-31955EEF7A17}"/>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10036530" y="2756037"/>
            <a:ext cx="330104" cy="330104"/>
          </a:xfrm>
          <a:prstGeom prst="rect">
            <a:avLst/>
          </a:prstGeom>
          <a:noFill/>
          <a:extLst>
            <a:ext uri="{909E8E84-426E-40DD-AFC4-6F175D3DCCD1}">
              <a14:hiddenFill xmlns:a14="http://schemas.microsoft.com/office/drawing/2010/main">
                <a:solidFill>
                  <a:srgbClr val="FFFFFF"/>
                </a:solidFill>
              </a14:hiddenFill>
            </a:ext>
          </a:extLst>
        </p:spPr>
      </p:pic>
      <p:sp>
        <p:nvSpPr>
          <p:cNvPr id="49" name="CuadroTexto 48">
            <a:extLst>
              <a:ext uri="{FF2B5EF4-FFF2-40B4-BE49-F238E27FC236}">
                <a16:creationId xmlns:a16="http://schemas.microsoft.com/office/drawing/2014/main" id="{1AD3F25F-D947-4568-A559-A6FD9641C892}"/>
              </a:ext>
            </a:extLst>
          </p:cNvPr>
          <p:cNvSpPr txBox="1"/>
          <p:nvPr/>
        </p:nvSpPr>
        <p:spPr>
          <a:xfrm>
            <a:off x="912646" y="3138591"/>
            <a:ext cx="1633101" cy="1015663"/>
          </a:xfrm>
          <a:prstGeom prst="rect">
            <a:avLst/>
          </a:prstGeom>
          <a:noFill/>
        </p:spPr>
        <p:txBody>
          <a:bodyPr wrap="square" lIns="36000" rIns="36000">
            <a:spAutoFit/>
          </a:bodyPr>
          <a:lstStyle/>
          <a:p>
            <a:pPr algn="ctr"/>
            <a:r>
              <a:rPr lang="en-US" sz="1200" i="1" dirty="0"/>
              <a:t>The device including design, processor, memory, actuators, sensors, network device,</a:t>
            </a:r>
          </a:p>
          <a:p>
            <a:pPr algn="ctr"/>
            <a:r>
              <a:rPr lang="en-US" sz="1200" i="1" dirty="0"/>
              <a:t>OS software</a:t>
            </a:r>
            <a:endParaRPr lang="es-ES" sz="1200" i="1" dirty="0"/>
          </a:p>
        </p:txBody>
      </p:sp>
      <p:sp>
        <p:nvSpPr>
          <p:cNvPr id="36" name="CuadroTexto 35">
            <a:extLst>
              <a:ext uri="{FF2B5EF4-FFF2-40B4-BE49-F238E27FC236}">
                <a16:creationId xmlns:a16="http://schemas.microsoft.com/office/drawing/2014/main" id="{871858E3-9B51-4211-B141-3ABDBF7A5B8A}"/>
              </a:ext>
            </a:extLst>
          </p:cNvPr>
          <p:cNvSpPr txBox="1"/>
          <p:nvPr/>
        </p:nvSpPr>
        <p:spPr>
          <a:xfrm>
            <a:off x="3004635" y="3138591"/>
            <a:ext cx="1633101" cy="830997"/>
          </a:xfrm>
          <a:prstGeom prst="rect">
            <a:avLst/>
          </a:prstGeom>
          <a:noFill/>
        </p:spPr>
        <p:txBody>
          <a:bodyPr wrap="square" lIns="36000" rIns="36000">
            <a:spAutoFit/>
          </a:bodyPr>
          <a:lstStyle/>
          <a:p>
            <a:pPr algn="ctr"/>
            <a:r>
              <a:rPr lang="en-US" sz="1200" i="1" dirty="0"/>
              <a:t>Connectivity provided by a telecommunication operator though fiber, 4/5G, Loran, etc.</a:t>
            </a:r>
            <a:endParaRPr lang="es-ES" sz="1200" i="1" dirty="0"/>
          </a:p>
        </p:txBody>
      </p:sp>
      <p:sp>
        <p:nvSpPr>
          <p:cNvPr id="38" name="CuadroTexto 37">
            <a:extLst>
              <a:ext uri="{FF2B5EF4-FFF2-40B4-BE49-F238E27FC236}">
                <a16:creationId xmlns:a16="http://schemas.microsoft.com/office/drawing/2014/main" id="{B60E16D4-2052-42AE-955A-B33AC8931346}"/>
              </a:ext>
            </a:extLst>
          </p:cNvPr>
          <p:cNvSpPr txBox="1"/>
          <p:nvPr/>
        </p:nvSpPr>
        <p:spPr>
          <a:xfrm>
            <a:off x="5234410" y="3138591"/>
            <a:ext cx="1633101" cy="1200329"/>
          </a:xfrm>
          <a:prstGeom prst="rect">
            <a:avLst/>
          </a:prstGeom>
          <a:noFill/>
        </p:spPr>
        <p:txBody>
          <a:bodyPr wrap="square" lIns="36000" rIns="36000">
            <a:spAutoFit/>
          </a:bodyPr>
          <a:lstStyle/>
          <a:p>
            <a:pPr algn="ctr"/>
            <a:r>
              <a:rPr lang="en-US" sz="1200" i="1" dirty="0"/>
              <a:t>Cloud Platform generally used to collect the data, display them and control the device. This platform can be accessed using a browser or an APP</a:t>
            </a:r>
            <a:endParaRPr lang="es-ES" sz="1200" i="1" dirty="0"/>
          </a:p>
        </p:txBody>
      </p:sp>
      <p:sp>
        <p:nvSpPr>
          <p:cNvPr id="39" name="CuadroTexto 38">
            <a:extLst>
              <a:ext uri="{FF2B5EF4-FFF2-40B4-BE49-F238E27FC236}">
                <a16:creationId xmlns:a16="http://schemas.microsoft.com/office/drawing/2014/main" id="{DEDFD45D-4696-48E9-82E4-CEECB1CD2CF9}"/>
              </a:ext>
            </a:extLst>
          </p:cNvPr>
          <p:cNvSpPr txBox="1"/>
          <p:nvPr/>
        </p:nvSpPr>
        <p:spPr>
          <a:xfrm>
            <a:off x="7381698" y="3138591"/>
            <a:ext cx="1633101" cy="1015663"/>
          </a:xfrm>
          <a:prstGeom prst="rect">
            <a:avLst/>
          </a:prstGeom>
          <a:noFill/>
        </p:spPr>
        <p:txBody>
          <a:bodyPr wrap="square" lIns="36000" rIns="36000">
            <a:spAutoFit/>
          </a:bodyPr>
          <a:lstStyle/>
          <a:p>
            <a:pPr algn="ctr"/>
            <a:r>
              <a:rPr lang="en-US" sz="1200" i="1" dirty="0"/>
              <a:t>Additional services that can be added like maintenance, consulting, integration, implementation</a:t>
            </a:r>
            <a:endParaRPr lang="es-ES" sz="1200" i="1" dirty="0"/>
          </a:p>
        </p:txBody>
      </p:sp>
      <p:sp>
        <p:nvSpPr>
          <p:cNvPr id="41" name="CuadroTexto 40">
            <a:extLst>
              <a:ext uri="{FF2B5EF4-FFF2-40B4-BE49-F238E27FC236}">
                <a16:creationId xmlns:a16="http://schemas.microsoft.com/office/drawing/2014/main" id="{D5043711-DF9D-4019-9391-9C8216C23113}"/>
              </a:ext>
            </a:extLst>
          </p:cNvPr>
          <p:cNvSpPr txBox="1"/>
          <p:nvPr/>
        </p:nvSpPr>
        <p:spPr>
          <a:xfrm>
            <a:off x="9493753" y="3138591"/>
            <a:ext cx="1633101" cy="461665"/>
          </a:xfrm>
          <a:prstGeom prst="rect">
            <a:avLst/>
          </a:prstGeom>
          <a:noFill/>
        </p:spPr>
        <p:txBody>
          <a:bodyPr wrap="square" lIns="36000" rIns="36000">
            <a:spAutoFit/>
          </a:bodyPr>
          <a:lstStyle/>
          <a:p>
            <a:pPr algn="ctr"/>
            <a:r>
              <a:rPr lang="en-US" sz="1200" i="1" dirty="0"/>
              <a:t>Marketing, Sales, resellers</a:t>
            </a:r>
            <a:endParaRPr lang="es-ES" sz="1200" i="1" dirty="0"/>
          </a:p>
        </p:txBody>
      </p:sp>
      <p:pic>
        <p:nvPicPr>
          <p:cNvPr id="42" name="Picture 14" descr="SPEEDA | The Internet of Things: Taking the Technology and Communication  Space by Storm | SPEEDA">
            <a:extLst>
              <a:ext uri="{FF2B5EF4-FFF2-40B4-BE49-F238E27FC236}">
                <a16:creationId xmlns:a16="http://schemas.microsoft.com/office/drawing/2014/main" id="{F677A79E-AE4D-474A-8C5E-06F6058CBDB6}"/>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1280122" y="4390097"/>
            <a:ext cx="877857" cy="119794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SPEEDA | The Internet of Things: Taking the Technology and Communication  Space by Storm | SPEEDA">
            <a:extLst>
              <a:ext uri="{FF2B5EF4-FFF2-40B4-BE49-F238E27FC236}">
                <a16:creationId xmlns:a16="http://schemas.microsoft.com/office/drawing/2014/main" id="{C4CD05AE-B4C6-44C3-A1B6-085F4DF8287D}"/>
              </a:ext>
            </a:extLst>
          </p:cNvPr>
          <p:cNvPicPr>
            <a:picLocks noChangeAspect="1" noChangeArrowheads="1"/>
          </p:cNvPicPr>
          <p:nvPr/>
        </p:nvPicPr>
        <p:blipFill rotWithShape="1">
          <a:blip r:embed="rId13" cstate="hqprint">
            <a:extLst>
              <a:ext uri="{28A0092B-C50C-407E-A947-70E740481C1C}">
                <a14:useLocalDpi xmlns:a14="http://schemas.microsoft.com/office/drawing/2010/main"/>
              </a:ext>
            </a:extLst>
          </a:blip>
          <a:srcRect/>
          <a:stretch/>
        </p:blipFill>
        <p:spPr bwMode="auto">
          <a:xfrm>
            <a:off x="3349655" y="4249311"/>
            <a:ext cx="1009026" cy="140046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SPEEDA | The Internet of Things: Taking the Technology and Communication  Space by Storm | SPEEDA">
            <a:extLst>
              <a:ext uri="{FF2B5EF4-FFF2-40B4-BE49-F238E27FC236}">
                <a16:creationId xmlns:a16="http://schemas.microsoft.com/office/drawing/2014/main" id="{153E7925-51C4-4484-B0CC-713D9F7348E6}"/>
              </a:ext>
            </a:extLst>
          </p:cNvPr>
          <p:cNvPicPr>
            <a:picLocks noChangeAspect="1" noChangeArrowheads="1"/>
          </p:cNvPicPr>
          <p:nvPr/>
        </p:nvPicPr>
        <p:blipFill rotWithShape="1">
          <a:blip r:embed="rId14" cstate="hqprint">
            <a:extLst>
              <a:ext uri="{28A0092B-C50C-407E-A947-70E740481C1C}">
                <a14:useLocalDpi xmlns:a14="http://schemas.microsoft.com/office/drawing/2010/main"/>
              </a:ext>
            </a:extLst>
          </a:blip>
          <a:srcRect/>
          <a:stretch/>
        </p:blipFill>
        <p:spPr bwMode="auto">
          <a:xfrm>
            <a:off x="7772400" y="4274630"/>
            <a:ext cx="779617" cy="13351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Qué es y para qué sirve Azure? - Caltico">
            <a:extLst>
              <a:ext uri="{FF2B5EF4-FFF2-40B4-BE49-F238E27FC236}">
                <a16:creationId xmlns:a16="http://schemas.microsoft.com/office/drawing/2014/main" id="{F45D403D-C311-4805-BE7B-DF0E4A720B3D}"/>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5762027" y="4803587"/>
            <a:ext cx="467224" cy="2616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cubierto criptominer integrado en Amazon AWS Community AMI - Una al Día">
            <a:extLst>
              <a:ext uri="{FF2B5EF4-FFF2-40B4-BE49-F238E27FC236}">
                <a16:creationId xmlns:a16="http://schemas.microsoft.com/office/drawing/2014/main" id="{D5DB1B91-F48A-40BB-9D84-E91719BDA141}"/>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5731346" y="4351173"/>
            <a:ext cx="516828" cy="3446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oT Ready Program - Developer | myDevices.com">
            <a:extLst>
              <a:ext uri="{FF2B5EF4-FFF2-40B4-BE49-F238E27FC236}">
                <a16:creationId xmlns:a16="http://schemas.microsoft.com/office/drawing/2014/main" id="{003C9102-C0FE-41FB-A300-4308E869C033}"/>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5833240" y="5188530"/>
            <a:ext cx="313040" cy="38935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C253DFCA-E8F3-4E1D-BDFD-41014C4C0415}"/>
              </a:ext>
            </a:extLst>
          </p:cNvPr>
          <p:cNvSpPr/>
          <p:nvPr/>
        </p:nvSpPr>
        <p:spPr>
          <a:xfrm>
            <a:off x="826220" y="1879367"/>
            <a:ext cx="1735834" cy="333130"/>
          </a:xfrm>
          <a:prstGeom prst="roundRect">
            <a:avLst/>
          </a:prstGeom>
          <a:solidFill>
            <a:srgbClr val="EA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Hardware 30%</a:t>
            </a:r>
          </a:p>
        </p:txBody>
      </p:sp>
      <p:sp>
        <p:nvSpPr>
          <p:cNvPr id="47" name="Rectángulo: esquinas redondeadas 46">
            <a:extLst>
              <a:ext uri="{FF2B5EF4-FFF2-40B4-BE49-F238E27FC236}">
                <a16:creationId xmlns:a16="http://schemas.microsoft.com/office/drawing/2014/main" id="{20013F36-D74A-452E-BE01-F5BF533D646B}"/>
              </a:ext>
            </a:extLst>
          </p:cNvPr>
          <p:cNvSpPr/>
          <p:nvPr/>
        </p:nvSpPr>
        <p:spPr>
          <a:xfrm>
            <a:off x="2985458" y="1879367"/>
            <a:ext cx="1735834" cy="333130"/>
          </a:xfrm>
          <a:prstGeom prst="roundRect">
            <a:avLst/>
          </a:prstGeom>
          <a:solidFill>
            <a:srgbClr val="EA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Connectivity 10%</a:t>
            </a:r>
          </a:p>
        </p:txBody>
      </p:sp>
      <p:sp>
        <p:nvSpPr>
          <p:cNvPr id="48" name="Rectángulo: esquinas redondeadas 47">
            <a:extLst>
              <a:ext uri="{FF2B5EF4-FFF2-40B4-BE49-F238E27FC236}">
                <a16:creationId xmlns:a16="http://schemas.microsoft.com/office/drawing/2014/main" id="{98F497EF-1742-4F18-9271-F6B34F1501E6}"/>
              </a:ext>
            </a:extLst>
          </p:cNvPr>
          <p:cNvSpPr/>
          <p:nvPr/>
        </p:nvSpPr>
        <p:spPr>
          <a:xfrm>
            <a:off x="5131677" y="1877115"/>
            <a:ext cx="6067330" cy="333130"/>
          </a:xfrm>
          <a:prstGeom prst="roundRect">
            <a:avLst/>
          </a:prstGeom>
          <a:solidFill>
            <a:srgbClr val="EA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Software</a:t>
            </a:r>
            <a:r>
              <a:rPr lang="es-ES" dirty="0"/>
              <a:t> 60%</a:t>
            </a:r>
          </a:p>
        </p:txBody>
      </p:sp>
      <p:sp>
        <p:nvSpPr>
          <p:cNvPr id="43" name="CuadroTexto 42">
            <a:extLst>
              <a:ext uri="{FF2B5EF4-FFF2-40B4-BE49-F238E27FC236}">
                <a16:creationId xmlns:a16="http://schemas.microsoft.com/office/drawing/2014/main" id="{8013E33C-B032-4AD5-B988-B0CA58C83F86}"/>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IoT value chain / market: </a:t>
            </a:r>
            <a:r>
              <a:rPr lang="en-US" sz="2000" dirty="0"/>
              <a:t>How to structure the IoT market?</a:t>
            </a:r>
          </a:p>
        </p:txBody>
      </p:sp>
      <p:sp>
        <p:nvSpPr>
          <p:cNvPr id="50" name="Rectángulo: esquinas redondeadas 49">
            <a:extLst>
              <a:ext uri="{FF2B5EF4-FFF2-40B4-BE49-F238E27FC236}">
                <a16:creationId xmlns:a16="http://schemas.microsoft.com/office/drawing/2014/main" id="{99B7D88F-05C9-4460-81F7-973C3B2DB43A}"/>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3</a:t>
            </a:r>
          </a:p>
        </p:txBody>
      </p:sp>
      <p:sp>
        <p:nvSpPr>
          <p:cNvPr id="6" name="Rectángulo 5">
            <a:extLst>
              <a:ext uri="{FF2B5EF4-FFF2-40B4-BE49-F238E27FC236}">
                <a16:creationId xmlns:a16="http://schemas.microsoft.com/office/drawing/2014/main" id="{DD50A291-4280-2593-0C87-BD3E9741A670}"/>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7" name="Rectángulo 6">
            <a:extLst>
              <a:ext uri="{FF2B5EF4-FFF2-40B4-BE49-F238E27FC236}">
                <a16:creationId xmlns:a16="http://schemas.microsoft.com/office/drawing/2014/main" id="{CF6EA582-9344-A66E-60EA-6F3242206860}"/>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8" name="CuadroTexto 7">
            <a:extLst>
              <a:ext uri="{FF2B5EF4-FFF2-40B4-BE49-F238E27FC236}">
                <a16:creationId xmlns:a16="http://schemas.microsoft.com/office/drawing/2014/main" id="{ACC14456-F048-A2DF-C93A-C3DDEC50F1D5}"/>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9" name="Imagen 8">
            <a:extLst>
              <a:ext uri="{FF2B5EF4-FFF2-40B4-BE49-F238E27FC236}">
                <a16:creationId xmlns:a16="http://schemas.microsoft.com/office/drawing/2014/main" id="{FB97B439-867C-5E8C-3245-E38831FD96CD}"/>
              </a:ext>
            </a:extLst>
          </p:cNvPr>
          <p:cNvPicPr>
            <a:picLocks noChangeAspect="1"/>
          </p:cNvPicPr>
          <p:nvPr/>
        </p:nvPicPr>
        <p:blipFill>
          <a:blip r:embed="rId18"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278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2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28" grpId="0" animBg="1"/>
      <p:bldP spid="30" grpId="0"/>
      <p:bldP spid="31" grpId="0"/>
      <p:bldP spid="34" grpId="0" animBg="1"/>
      <p:bldP spid="35" grpId="0" animBg="1"/>
      <p:bldP spid="37" grpId="0"/>
      <p:bldP spid="44" grpId="0" animBg="1"/>
      <p:bldP spid="32" grpId="0"/>
      <p:bldP spid="40" grpId="0"/>
      <p:bldP spid="49" grpId="0"/>
      <p:bldP spid="36" grpId="0"/>
      <p:bldP spid="38" grpId="0"/>
      <p:bldP spid="39" grpId="0"/>
      <p:bldP spid="41" grpId="0"/>
      <p:bldP spid="5" grpId="0" animBg="1"/>
      <p:bldP spid="47"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o 13" hidden="1">
            <a:extLst>
              <a:ext uri="{FF2B5EF4-FFF2-40B4-BE49-F238E27FC236}">
                <a16:creationId xmlns:a16="http://schemas.microsoft.com/office/drawing/2014/main" id="{9A3B3E73-6390-4F52-9093-0747221F79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14" name="Objeto 13" hidden="1">
                        <a:extLst>
                          <a:ext uri="{FF2B5EF4-FFF2-40B4-BE49-F238E27FC236}">
                            <a16:creationId xmlns:a16="http://schemas.microsoft.com/office/drawing/2014/main" id="{9A3B3E73-6390-4F52-9093-0747221F79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D4565335-8FD1-4E62-BA94-9CF424A2CC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0" y="1"/>
            <a:ext cx="2501901" cy="6858000"/>
          </a:xfrm>
          <a:prstGeom prst="rect">
            <a:avLst/>
          </a:prstGeom>
        </p:spPr>
      </p:pic>
      <p:sp>
        <p:nvSpPr>
          <p:cNvPr id="2" name="CuadroTexto 1">
            <a:extLst>
              <a:ext uri="{FF2B5EF4-FFF2-40B4-BE49-F238E27FC236}">
                <a16:creationId xmlns:a16="http://schemas.microsoft.com/office/drawing/2014/main" id="{23E227AA-EA96-4662-8BB1-24C8EFD432D9}"/>
              </a:ext>
            </a:extLst>
          </p:cNvPr>
          <p:cNvSpPr txBox="1"/>
          <p:nvPr/>
        </p:nvSpPr>
        <p:spPr>
          <a:xfrm flipH="1">
            <a:off x="2623817" y="47279"/>
            <a:ext cx="7613002" cy="5226944"/>
          </a:xfrm>
          <a:prstGeom prst="rect">
            <a:avLst/>
          </a:prstGeom>
          <a:noFill/>
        </p:spPr>
        <p:txBody>
          <a:bodyPr wrap="square" rtlCol="0">
            <a:spAutoFit/>
          </a:bodyPr>
          <a:lstStyle/>
          <a:p>
            <a:r>
              <a:rPr lang="en-US" sz="3600" dirty="0">
                <a:solidFill>
                  <a:schemeClr val="accent1">
                    <a:lumMod val="50000"/>
                  </a:schemeClr>
                </a:solidFill>
              </a:rPr>
              <a:t>Agenda</a:t>
            </a:r>
          </a:p>
          <a:p>
            <a:pPr marL="457200" indent="-457200">
              <a:lnSpc>
                <a:spcPct val="150000"/>
              </a:lnSpc>
              <a:spcAft>
                <a:spcPts val="1200"/>
              </a:spcAft>
              <a:buFont typeface="Arial" panose="020B0604020202020204" pitchFamily="34" charset="0"/>
              <a:buChar char="•"/>
            </a:pPr>
            <a:r>
              <a:rPr lang="en-US" sz="2800" dirty="0">
                <a:solidFill>
                  <a:srgbClr val="C4D3EC"/>
                </a:solidFill>
              </a:rPr>
              <a:t>Introduction to IoT</a:t>
            </a:r>
          </a:p>
          <a:p>
            <a:pPr marL="457200" indent="-457200">
              <a:lnSpc>
                <a:spcPct val="150000"/>
              </a:lnSpc>
              <a:spcAft>
                <a:spcPts val="1200"/>
              </a:spcAft>
              <a:buFont typeface="Arial" panose="020B0604020202020204" pitchFamily="34" charset="0"/>
              <a:buChar char="•"/>
            </a:pPr>
            <a:r>
              <a:rPr lang="en-US" sz="2800" dirty="0">
                <a:solidFill>
                  <a:srgbClr val="C4D3EC"/>
                </a:solidFill>
              </a:rPr>
              <a:t>IoT applications</a:t>
            </a:r>
          </a:p>
          <a:p>
            <a:pPr marL="457200" indent="-457200">
              <a:lnSpc>
                <a:spcPct val="150000"/>
              </a:lnSpc>
              <a:spcAft>
                <a:spcPts val="1200"/>
              </a:spcAft>
              <a:buFont typeface="Arial" panose="020B0604020202020204" pitchFamily="34" charset="0"/>
              <a:buChar char="•"/>
            </a:pPr>
            <a:r>
              <a:rPr lang="en-US" sz="2800" dirty="0">
                <a:solidFill>
                  <a:srgbClr val="C4D3EC"/>
                </a:solidFill>
              </a:rPr>
              <a:t>IoT value chain / market</a:t>
            </a:r>
          </a:p>
          <a:p>
            <a:pPr marL="457200" indent="-457200">
              <a:lnSpc>
                <a:spcPct val="150000"/>
              </a:lnSpc>
              <a:spcAft>
                <a:spcPts val="1200"/>
              </a:spcAft>
              <a:buFont typeface="Arial" panose="020B0604020202020204" pitchFamily="34" charset="0"/>
              <a:buChar char="•"/>
            </a:pPr>
            <a:r>
              <a:rPr lang="en-US" sz="2800" dirty="0">
                <a:solidFill>
                  <a:srgbClr val="203864"/>
                </a:solidFill>
              </a:rPr>
              <a:t>Let’s play – Design a home project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What limits/strengthen the development of IoT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Final exercise</a:t>
            </a:r>
          </a:p>
        </p:txBody>
      </p:sp>
      <p:sp>
        <p:nvSpPr>
          <p:cNvPr id="3" name="Rectángulo: esquinas redondeadas 2">
            <a:extLst>
              <a:ext uri="{FF2B5EF4-FFF2-40B4-BE49-F238E27FC236}">
                <a16:creationId xmlns:a16="http://schemas.microsoft.com/office/drawing/2014/main" id="{B709CCA6-3477-4955-BB6E-C12642E7EE71}"/>
              </a:ext>
            </a:extLst>
          </p:cNvPr>
          <p:cNvSpPr/>
          <p:nvPr/>
        </p:nvSpPr>
        <p:spPr>
          <a:xfrm>
            <a:off x="2623818" y="84952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1</a:t>
            </a:r>
          </a:p>
        </p:txBody>
      </p:sp>
      <p:sp>
        <p:nvSpPr>
          <p:cNvPr id="7" name="Rectángulo: esquinas redondeadas 6">
            <a:extLst>
              <a:ext uri="{FF2B5EF4-FFF2-40B4-BE49-F238E27FC236}">
                <a16:creationId xmlns:a16="http://schemas.microsoft.com/office/drawing/2014/main" id="{27862825-9384-43B7-AC57-7AA9EC8B135D}"/>
              </a:ext>
            </a:extLst>
          </p:cNvPr>
          <p:cNvSpPr/>
          <p:nvPr/>
        </p:nvSpPr>
        <p:spPr>
          <a:xfrm>
            <a:off x="2623818" y="1620698"/>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2</a:t>
            </a:r>
          </a:p>
        </p:txBody>
      </p:sp>
      <p:sp>
        <p:nvSpPr>
          <p:cNvPr id="8" name="Rectángulo: esquinas redondeadas 7">
            <a:extLst>
              <a:ext uri="{FF2B5EF4-FFF2-40B4-BE49-F238E27FC236}">
                <a16:creationId xmlns:a16="http://schemas.microsoft.com/office/drawing/2014/main" id="{E8C6C6E5-C4D9-495F-9C5F-0636CDAD38D2}"/>
              </a:ext>
            </a:extLst>
          </p:cNvPr>
          <p:cNvSpPr/>
          <p:nvPr/>
        </p:nvSpPr>
        <p:spPr>
          <a:xfrm>
            <a:off x="2623818" y="2450011"/>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3</a:t>
            </a:r>
          </a:p>
        </p:txBody>
      </p:sp>
      <p:sp>
        <p:nvSpPr>
          <p:cNvPr id="9" name="Rectángulo: esquinas redondeadas 8">
            <a:extLst>
              <a:ext uri="{FF2B5EF4-FFF2-40B4-BE49-F238E27FC236}">
                <a16:creationId xmlns:a16="http://schemas.microsoft.com/office/drawing/2014/main" id="{59A5EE8D-CD13-440F-A724-BF70A7897F72}"/>
              </a:ext>
            </a:extLst>
          </p:cNvPr>
          <p:cNvSpPr/>
          <p:nvPr/>
        </p:nvSpPr>
        <p:spPr>
          <a:xfrm>
            <a:off x="2623818" y="3216333"/>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4</a:t>
            </a:r>
          </a:p>
        </p:txBody>
      </p:sp>
      <p:sp>
        <p:nvSpPr>
          <p:cNvPr id="4" name="Marcador de número de diapositiva 3">
            <a:extLst>
              <a:ext uri="{FF2B5EF4-FFF2-40B4-BE49-F238E27FC236}">
                <a16:creationId xmlns:a16="http://schemas.microsoft.com/office/drawing/2014/main" id="{83C5D6BC-5DCC-40EE-A4DD-EFA986367C59}"/>
              </a:ext>
            </a:extLst>
          </p:cNvPr>
          <p:cNvSpPr>
            <a:spLocks noGrp="1"/>
          </p:cNvSpPr>
          <p:nvPr>
            <p:ph type="sldNum" sz="quarter" idx="12"/>
          </p:nvPr>
        </p:nvSpPr>
        <p:spPr/>
        <p:txBody>
          <a:bodyPr/>
          <a:lstStyle/>
          <a:p>
            <a:fld id="{76397203-FB75-4989-8213-456EBAC8FDF7}" type="slidenum">
              <a:rPr lang="es-ES" smtClean="0"/>
              <a:t>23</a:t>
            </a:fld>
            <a:endParaRPr lang="es-ES"/>
          </a:p>
        </p:txBody>
      </p:sp>
      <p:sp>
        <p:nvSpPr>
          <p:cNvPr id="12" name="Rectángulo: esquinas redondeadas 11">
            <a:extLst>
              <a:ext uri="{FF2B5EF4-FFF2-40B4-BE49-F238E27FC236}">
                <a16:creationId xmlns:a16="http://schemas.microsoft.com/office/drawing/2014/main" id="{E7D82747-919B-4F1C-AD9C-60AFEC48C22A}"/>
              </a:ext>
            </a:extLst>
          </p:cNvPr>
          <p:cNvSpPr/>
          <p:nvPr/>
        </p:nvSpPr>
        <p:spPr>
          <a:xfrm>
            <a:off x="2623818" y="401693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5</a:t>
            </a:r>
          </a:p>
        </p:txBody>
      </p:sp>
      <p:sp>
        <p:nvSpPr>
          <p:cNvPr id="13" name="Rectángulo: esquinas redondeadas 12">
            <a:extLst>
              <a:ext uri="{FF2B5EF4-FFF2-40B4-BE49-F238E27FC236}">
                <a16:creationId xmlns:a16="http://schemas.microsoft.com/office/drawing/2014/main" id="{86349909-356E-4A29-90F5-5D0DBBC9B601}"/>
              </a:ext>
            </a:extLst>
          </p:cNvPr>
          <p:cNvSpPr/>
          <p:nvPr/>
        </p:nvSpPr>
        <p:spPr>
          <a:xfrm>
            <a:off x="2623818" y="479820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6</a:t>
            </a:r>
          </a:p>
        </p:txBody>
      </p:sp>
      <p:pic>
        <p:nvPicPr>
          <p:cNvPr id="6" name="Imagen 5">
            <a:extLst>
              <a:ext uri="{FF2B5EF4-FFF2-40B4-BE49-F238E27FC236}">
                <a16:creationId xmlns:a16="http://schemas.microsoft.com/office/drawing/2014/main" id="{F1AD4D35-83C4-502E-4086-65E3FC75FC77}"/>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803387" y="136525"/>
            <a:ext cx="1236213" cy="919624"/>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9789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4259108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24</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3" name="CuadroTexto 2">
            <a:extLst>
              <a:ext uri="{FF2B5EF4-FFF2-40B4-BE49-F238E27FC236}">
                <a16:creationId xmlns:a16="http://schemas.microsoft.com/office/drawing/2014/main" id="{03D72F11-1478-4456-9715-B9BBD46942AB}"/>
              </a:ext>
            </a:extLst>
          </p:cNvPr>
          <p:cNvSpPr txBox="1"/>
          <p:nvPr/>
        </p:nvSpPr>
        <p:spPr>
          <a:xfrm>
            <a:off x="300945" y="1119725"/>
            <a:ext cx="7457875" cy="3970318"/>
          </a:xfrm>
          <a:prstGeom prst="rect">
            <a:avLst/>
          </a:prstGeom>
          <a:noFill/>
        </p:spPr>
        <p:txBody>
          <a:bodyPr wrap="square" rtlCol="0">
            <a:spAutoFit/>
          </a:bodyPr>
          <a:lstStyle/>
          <a:p>
            <a:r>
              <a:rPr lang="en-US" sz="1400" dirty="0">
                <a:solidFill>
                  <a:srgbClr val="EA4D5E"/>
                </a:solidFill>
              </a:rPr>
              <a:t>Build a project is a best way? I’ll give you an example of a simple IoT project I build</a:t>
            </a:r>
          </a:p>
          <a:p>
            <a:endParaRPr lang="en-US" sz="1400" b="0" i="0" dirty="0">
              <a:solidFill>
                <a:srgbClr val="000000"/>
              </a:solidFill>
              <a:effectLst/>
              <a:latin typeface="Graphik Web"/>
            </a:endParaRPr>
          </a:p>
          <a:p>
            <a:r>
              <a:rPr lang="en-US" sz="1400" dirty="0">
                <a:solidFill>
                  <a:srgbClr val="000000"/>
                </a:solidFill>
                <a:latin typeface="Graphik Web"/>
              </a:rPr>
              <a:t>The revolution of home IoT projects thanks to Small single-board computers (SBCs)</a:t>
            </a:r>
          </a:p>
          <a:p>
            <a:endParaRPr lang="en-US" sz="1400" dirty="0">
              <a:solidFill>
                <a:srgbClr val="000000"/>
              </a:solidFill>
              <a:latin typeface="Graphik Web"/>
            </a:endParaRPr>
          </a:p>
          <a:p>
            <a:r>
              <a:rPr lang="en-US" sz="1400" b="0" i="0" dirty="0">
                <a:solidFill>
                  <a:srgbClr val="EA4D5E"/>
                </a:solidFill>
                <a:effectLst/>
                <a:latin typeface="Graphik Web"/>
              </a:rPr>
              <a:t>Smart Gardening </a:t>
            </a:r>
            <a:r>
              <a:rPr lang="en-US" sz="1400" b="0" i="0" dirty="0">
                <a:solidFill>
                  <a:srgbClr val="EA4D5E"/>
                </a:solidFill>
                <a:effectLst/>
                <a:latin typeface="Graphik Web"/>
                <a:sym typeface="Wingdings" panose="05000000000000000000" pitchFamily="2" charset="2"/>
              </a:rPr>
              <a:t></a:t>
            </a:r>
          </a:p>
          <a:p>
            <a:endParaRPr lang="en-US" sz="1400" dirty="0">
              <a:solidFill>
                <a:srgbClr val="000000"/>
              </a:solidFill>
              <a:latin typeface="Graphik Web"/>
              <a:sym typeface="Wingdings" panose="05000000000000000000" pitchFamily="2" charset="2"/>
            </a:endParaRPr>
          </a:p>
          <a:p>
            <a:r>
              <a:rPr lang="en-US" sz="1400" b="1" i="0" dirty="0">
                <a:solidFill>
                  <a:srgbClr val="000000"/>
                </a:solidFill>
                <a:effectLst/>
                <a:latin typeface="Graphik Web"/>
                <a:sym typeface="Wingdings" panose="05000000000000000000" pitchFamily="2" charset="2"/>
              </a:rPr>
              <a:t>Objective: </a:t>
            </a:r>
          </a:p>
          <a:p>
            <a:pPr marL="285750" indent="-285750">
              <a:buFont typeface="Arial" panose="020B0604020202020204" pitchFamily="34" charset="0"/>
              <a:buChar char="•"/>
            </a:pPr>
            <a:r>
              <a:rPr lang="en-US" sz="1400" b="0" i="0" dirty="0">
                <a:solidFill>
                  <a:srgbClr val="000000"/>
                </a:solidFill>
                <a:effectLst/>
                <a:latin typeface="Graphik Web"/>
                <a:sym typeface="Wingdings" panose="05000000000000000000" pitchFamily="2" charset="2"/>
              </a:rPr>
              <a:t>Create a system that can:</a:t>
            </a:r>
          </a:p>
          <a:p>
            <a:pPr marL="742950" lvl="1" indent="-285750">
              <a:buFont typeface="Arial" panose="020B0604020202020204" pitchFamily="34" charset="0"/>
              <a:buChar char="•"/>
            </a:pPr>
            <a:r>
              <a:rPr lang="en-US" sz="1400" dirty="0">
                <a:solidFill>
                  <a:srgbClr val="000000"/>
                </a:solidFill>
                <a:latin typeface="Graphik Web"/>
                <a:sym typeface="Wingdings" panose="05000000000000000000" pitchFamily="2" charset="2"/>
              </a:rPr>
              <a:t>W</a:t>
            </a:r>
            <a:r>
              <a:rPr lang="en-US" sz="1400" b="0" i="0" dirty="0">
                <a:solidFill>
                  <a:srgbClr val="000000"/>
                </a:solidFill>
                <a:effectLst/>
                <a:latin typeface="Graphik Web"/>
                <a:sym typeface="Wingdings" panose="05000000000000000000" pitchFamily="2" charset="2"/>
              </a:rPr>
              <a:t>ater plants and trees </a:t>
            </a:r>
          </a:p>
          <a:p>
            <a:pPr marL="742950" lvl="1" indent="-285750">
              <a:buFont typeface="Arial" panose="020B0604020202020204" pitchFamily="34" charset="0"/>
              <a:buChar char="•"/>
            </a:pPr>
            <a:r>
              <a:rPr lang="en-US" sz="1400" dirty="0">
                <a:solidFill>
                  <a:srgbClr val="000000"/>
                </a:solidFill>
                <a:latin typeface="Graphik Web"/>
                <a:sym typeface="Wingdings" panose="05000000000000000000" pitchFamily="2" charset="2"/>
              </a:rPr>
              <a:t>Activate and disactivate the electric fence </a:t>
            </a:r>
          </a:p>
          <a:p>
            <a:pPr marL="742950" lvl="1" indent="-285750">
              <a:buFont typeface="Arial" panose="020B0604020202020204" pitchFamily="34" charset="0"/>
              <a:buChar char="•"/>
            </a:pPr>
            <a:r>
              <a:rPr lang="en-US" sz="1400" dirty="0">
                <a:solidFill>
                  <a:srgbClr val="000000"/>
                </a:solidFill>
                <a:latin typeface="Graphik Web"/>
                <a:sym typeface="Wingdings" panose="05000000000000000000" pitchFamily="2" charset="2"/>
              </a:rPr>
              <a:t>Take a picture/video each time an animal is detected</a:t>
            </a:r>
          </a:p>
          <a:p>
            <a:pPr marL="742950" lvl="1" indent="-285750">
              <a:buFont typeface="Arial" panose="020B0604020202020204" pitchFamily="34" charset="0"/>
              <a:buChar char="•"/>
            </a:pPr>
            <a:r>
              <a:rPr lang="en-US" sz="1400" dirty="0">
                <a:solidFill>
                  <a:srgbClr val="000000"/>
                </a:solidFill>
                <a:latin typeface="Graphik Web"/>
                <a:sym typeface="Wingdings" panose="05000000000000000000" pitchFamily="2" charset="2"/>
              </a:rPr>
              <a:t>Trigger an alarm each time an animal is detected</a:t>
            </a:r>
          </a:p>
          <a:p>
            <a:pPr marL="285750" indent="-285750">
              <a:buFont typeface="Arial" panose="020B0604020202020204" pitchFamily="34" charset="0"/>
              <a:buChar char="•"/>
            </a:pPr>
            <a:r>
              <a:rPr lang="en-US" sz="1400" b="0" i="0" dirty="0">
                <a:solidFill>
                  <a:srgbClr val="000000"/>
                </a:solidFill>
                <a:effectLst/>
                <a:latin typeface="Graphik Web"/>
                <a:sym typeface="Wingdings" panose="05000000000000000000" pitchFamily="2" charset="2"/>
              </a:rPr>
              <a:t>The system is in the middle of the forest, no electricity and no fiber/ADSL connection</a:t>
            </a:r>
          </a:p>
          <a:p>
            <a:pPr marL="285750" indent="-285750">
              <a:buFont typeface="Arial" panose="020B0604020202020204" pitchFamily="34" charset="0"/>
              <a:buChar char="•"/>
            </a:pPr>
            <a:r>
              <a:rPr lang="en-US" sz="1400" dirty="0">
                <a:solidFill>
                  <a:srgbClr val="000000"/>
                </a:solidFill>
                <a:latin typeface="Graphik Web"/>
                <a:sym typeface="Wingdings" panose="05000000000000000000" pitchFamily="2" charset="2"/>
              </a:rPr>
              <a:t>Actions can be scheduled / or controlled </a:t>
            </a:r>
            <a:r>
              <a:rPr lang="en-US" sz="1400" b="0" i="0" dirty="0">
                <a:solidFill>
                  <a:srgbClr val="000000"/>
                </a:solidFill>
                <a:effectLst/>
                <a:latin typeface="Graphik Web"/>
                <a:sym typeface="Wingdings" panose="05000000000000000000" pitchFamily="2" charset="2"/>
              </a:rPr>
              <a:t>manually though a web interface</a:t>
            </a:r>
          </a:p>
          <a:p>
            <a:pPr marL="285750" indent="-285750">
              <a:buFont typeface="Arial" panose="020B0604020202020204" pitchFamily="34" charset="0"/>
              <a:buChar char="•"/>
            </a:pPr>
            <a:endParaRPr lang="en-US" sz="1400" b="0" i="0" dirty="0">
              <a:solidFill>
                <a:srgbClr val="000000"/>
              </a:solidFill>
              <a:effectLst/>
              <a:latin typeface="Graphik Web"/>
              <a:sym typeface="Wingdings" panose="05000000000000000000" pitchFamily="2" charset="2"/>
            </a:endParaRPr>
          </a:p>
          <a:p>
            <a:pPr marL="285750" indent="-285750">
              <a:buFont typeface="Arial" panose="020B0604020202020204" pitchFamily="34" charset="0"/>
              <a:buChar char="•"/>
            </a:pPr>
            <a:endParaRPr lang="en-US" sz="1400" b="0" i="0" dirty="0">
              <a:solidFill>
                <a:srgbClr val="000000"/>
              </a:solidFill>
              <a:effectLst/>
              <a:latin typeface="Graphik Web"/>
              <a:sym typeface="Wingdings" panose="05000000000000000000" pitchFamily="2" charset="2"/>
            </a:endParaRPr>
          </a:p>
          <a:p>
            <a:pPr marL="285750" indent="-285750">
              <a:buFont typeface="Arial" panose="020B0604020202020204" pitchFamily="34" charset="0"/>
              <a:buChar char="•"/>
            </a:pPr>
            <a:endParaRPr lang="en-US" sz="1400" b="0" i="0" dirty="0">
              <a:solidFill>
                <a:srgbClr val="000000"/>
              </a:solidFill>
              <a:effectLst/>
              <a:latin typeface="Graphik Web"/>
            </a:endParaRPr>
          </a:p>
          <a:p>
            <a:endParaRPr lang="en-US" sz="1400" dirty="0"/>
          </a:p>
        </p:txBody>
      </p:sp>
      <p:pic>
        <p:nvPicPr>
          <p:cNvPr id="1026" name="Picture 2" descr="6 tools for smart gardening | CenturyLink">
            <a:extLst>
              <a:ext uri="{FF2B5EF4-FFF2-40B4-BE49-F238E27FC236}">
                <a16:creationId xmlns:a16="http://schemas.microsoft.com/office/drawing/2014/main" id="{8A217305-5B20-4657-B285-A0424F3ED671}"/>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5221999" y="4430900"/>
            <a:ext cx="2536821" cy="1331831"/>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33BA1E70-3B32-4755-B7CB-0940522B1072}"/>
              </a:ext>
            </a:extLst>
          </p:cNvPr>
          <p:cNvSpPr txBox="1"/>
          <p:nvPr/>
        </p:nvSpPr>
        <p:spPr>
          <a:xfrm>
            <a:off x="8570438" y="1312401"/>
            <a:ext cx="2893345" cy="1384995"/>
          </a:xfrm>
          <a:prstGeom prst="rect">
            <a:avLst/>
          </a:prstGeom>
          <a:noFill/>
        </p:spPr>
        <p:txBody>
          <a:bodyPr wrap="square">
            <a:spAutoFit/>
          </a:bodyPr>
          <a:lstStyle/>
          <a:p>
            <a:r>
              <a:rPr lang="en-US" sz="1400" b="1" dirty="0">
                <a:solidFill>
                  <a:srgbClr val="EA4D5E"/>
                </a:solidFill>
                <a:latin typeface="Graphik Web"/>
                <a:sym typeface="Wingdings" panose="05000000000000000000" pitchFamily="2" charset="2"/>
              </a:rPr>
              <a:t>Skills required</a:t>
            </a:r>
            <a:r>
              <a:rPr lang="en-US" sz="1400" dirty="0">
                <a:solidFill>
                  <a:srgbClr val="000000"/>
                </a:solidFill>
                <a:latin typeface="Graphik Web"/>
                <a:sym typeface="Wingdings" panose="05000000000000000000" pitchFamily="2" charset="2"/>
              </a:rPr>
              <a:t>:</a:t>
            </a:r>
          </a:p>
          <a:p>
            <a:pPr marL="285750" indent="-285750">
              <a:buFont typeface="Arial" panose="020B0604020202020204" pitchFamily="34" charset="0"/>
              <a:buChar char="•"/>
            </a:pPr>
            <a:r>
              <a:rPr lang="en-US" sz="1400" dirty="0">
                <a:solidFill>
                  <a:srgbClr val="000000"/>
                </a:solidFill>
                <a:latin typeface="Graphik Web"/>
                <a:sym typeface="Wingdings" panose="05000000000000000000" pitchFamily="2" charset="2"/>
              </a:rPr>
              <a:t>Basic network knowledge</a:t>
            </a:r>
          </a:p>
          <a:p>
            <a:pPr marL="285750" indent="-285750">
              <a:buFont typeface="Arial" panose="020B0604020202020204" pitchFamily="34" charset="0"/>
              <a:buChar char="•"/>
            </a:pPr>
            <a:r>
              <a:rPr lang="en-US" sz="1400" dirty="0">
                <a:solidFill>
                  <a:srgbClr val="000000"/>
                </a:solidFill>
                <a:latin typeface="Graphik Web"/>
                <a:sym typeface="Wingdings" panose="05000000000000000000" pitchFamily="2" charset="2"/>
              </a:rPr>
              <a:t>Basic electronic</a:t>
            </a:r>
          </a:p>
          <a:p>
            <a:pPr marL="285750" indent="-285750">
              <a:buFont typeface="Arial" panose="020B0604020202020204" pitchFamily="34" charset="0"/>
              <a:buChar char="•"/>
            </a:pPr>
            <a:r>
              <a:rPr lang="en-US" sz="1400" dirty="0">
                <a:solidFill>
                  <a:srgbClr val="000000"/>
                </a:solidFill>
                <a:latin typeface="Graphik Web"/>
                <a:sym typeface="Wingdings" panose="05000000000000000000" pitchFamily="2" charset="2"/>
              </a:rPr>
              <a:t>Basic programming</a:t>
            </a:r>
          </a:p>
          <a:p>
            <a:pPr marL="285750" indent="-285750">
              <a:buFont typeface="Arial" panose="020B0604020202020204" pitchFamily="34" charset="0"/>
              <a:buChar char="•"/>
            </a:pPr>
            <a:r>
              <a:rPr lang="en-US" sz="1400" dirty="0">
                <a:solidFill>
                  <a:srgbClr val="000000"/>
                </a:solidFill>
                <a:latin typeface="Graphik Web"/>
                <a:sym typeface="Wingdings" panose="05000000000000000000" pitchFamily="2" charset="2"/>
              </a:rPr>
              <a:t>Expert in search in forum</a:t>
            </a:r>
          </a:p>
          <a:p>
            <a:pPr marL="285750" indent="-285750">
              <a:buFont typeface="Arial" panose="020B0604020202020204" pitchFamily="34" charset="0"/>
              <a:buChar char="•"/>
            </a:pPr>
            <a:r>
              <a:rPr lang="en-US" sz="1400" dirty="0">
                <a:solidFill>
                  <a:srgbClr val="000000"/>
                </a:solidFill>
                <a:latin typeface="Graphik Web"/>
                <a:sym typeface="Wingdings" panose="05000000000000000000" pitchFamily="2" charset="2"/>
              </a:rPr>
              <a:t>Patience – step by step</a:t>
            </a:r>
            <a:endParaRPr lang="es-ES" sz="1400" dirty="0">
              <a:solidFill>
                <a:srgbClr val="000000"/>
              </a:solidFill>
              <a:latin typeface="Graphik Web"/>
            </a:endParaRPr>
          </a:p>
        </p:txBody>
      </p:sp>
      <p:sp>
        <p:nvSpPr>
          <p:cNvPr id="15" name="CuadroTexto 14">
            <a:extLst>
              <a:ext uri="{FF2B5EF4-FFF2-40B4-BE49-F238E27FC236}">
                <a16:creationId xmlns:a16="http://schemas.microsoft.com/office/drawing/2014/main" id="{891342A8-37C1-4278-B482-5AFA2F88456C}"/>
              </a:ext>
            </a:extLst>
          </p:cNvPr>
          <p:cNvSpPr txBox="1"/>
          <p:nvPr/>
        </p:nvSpPr>
        <p:spPr>
          <a:xfrm>
            <a:off x="909124" y="5990263"/>
            <a:ext cx="10787475" cy="338554"/>
          </a:xfrm>
          <a:prstGeom prst="rect">
            <a:avLst/>
          </a:prstGeom>
          <a:noFill/>
        </p:spPr>
        <p:txBody>
          <a:bodyPr wrap="square">
            <a:spAutoFit/>
          </a:bodyPr>
          <a:lstStyle/>
          <a:p>
            <a:pPr algn="ctr"/>
            <a:r>
              <a:rPr lang="en-US" sz="1600" dirty="0">
                <a:solidFill>
                  <a:srgbClr val="EA4D5E"/>
                </a:solidFill>
                <a:latin typeface="Calibri" panose="020F0502020204030204" pitchFamily="34" charset="0"/>
              </a:rPr>
              <a:t>In 15 minutes in groups, think of how you would design this system? Think of new functionalities that would add value?</a:t>
            </a:r>
            <a:endParaRPr lang="es-ES" sz="1600" dirty="0">
              <a:solidFill>
                <a:srgbClr val="EA4D5E"/>
              </a:solidFill>
            </a:endParaRPr>
          </a:p>
        </p:txBody>
      </p:sp>
      <p:pic>
        <p:nvPicPr>
          <p:cNvPr id="3074" name="Picture 2">
            <a:extLst>
              <a:ext uri="{FF2B5EF4-FFF2-40B4-BE49-F238E27FC236}">
                <a16:creationId xmlns:a16="http://schemas.microsoft.com/office/drawing/2014/main" id="{B9D77543-D2B0-4E9A-9531-FDBA83930A77}"/>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475490" y="2878828"/>
            <a:ext cx="1083241" cy="1083241"/>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97C8C353-B44C-46AD-BCA1-73789CA75E32}"/>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Let’s play – Design a home project: </a:t>
            </a:r>
            <a:r>
              <a:rPr lang="en-US" sz="2000" dirty="0"/>
              <a:t>How to become more knowledgeable on IoT? (1/3)</a:t>
            </a:r>
          </a:p>
        </p:txBody>
      </p:sp>
      <p:sp>
        <p:nvSpPr>
          <p:cNvPr id="24" name="Rectángulo: esquinas redondeadas 23">
            <a:extLst>
              <a:ext uri="{FF2B5EF4-FFF2-40B4-BE49-F238E27FC236}">
                <a16:creationId xmlns:a16="http://schemas.microsoft.com/office/drawing/2014/main" id="{5B5F238E-DEE1-4741-92BD-7E6C319B21D1}"/>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4</a:t>
            </a:r>
          </a:p>
        </p:txBody>
      </p:sp>
      <p:sp>
        <p:nvSpPr>
          <p:cNvPr id="5" name="Rectángulo 4">
            <a:extLst>
              <a:ext uri="{FF2B5EF4-FFF2-40B4-BE49-F238E27FC236}">
                <a16:creationId xmlns:a16="http://schemas.microsoft.com/office/drawing/2014/main" id="{3FEA5897-8A58-4137-AF57-590361A6BEED}"/>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6" name="Rectángulo 5">
            <a:extLst>
              <a:ext uri="{FF2B5EF4-FFF2-40B4-BE49-F238E27FC236}">
                <a16:creationId xmlns:a16="http://schemas.microsoft.com/office/drawing/2014/main" id="{42031A71-161B-C433-D837-157F820F7583}"/>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7" name="CuadroTexto 6">
            <a:extLst>
              <a:ext uri="{FF2B5EF4-FFF2-40B4-BE49-F238E27FC236}">
                <a16:creationId xmlns:a16="http://schemas.microsoft.com/office/drawing/2014/main" id="{8FCBD5CA-A02E-37D8-CA86-AFE7DC8046EC}"/>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8" name="Imagen 7">
            <a:extLst>
              <a:ext uri="{FF2B5EF4-FFF2-40B4-BE49-F238E27FC236}">
                <a16:creationId xmlns:a16="http://schemas.microsoft.com/office/drawing/2014/main" id="{AF0D5655-6F24-B8C4-4346-2CC59CA44053}"/>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67600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1530635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n-US" smtClean="0"/>
              <a:pPr/>
              <a:t>25</a:t>
            </a:fld>
            <a:endParaRPr lang="en-US" dirty="0"/>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66" name="Rectángulo: esquinas redondeadas 65">
            <a:extLst>
              <a:ext uri="{FF2B5EF4-FFF2-40B4-BE49-F238E27FC236}">
                <a16:creationId xmlns:a16="http://schemas.microsoft.com/office/drawing/2014/main" id="{3E67BFB4-C0F2-4A64-8062-2A4472764D14}"/>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4</a:t>
            </a:r>
          </a:p>
        </p:txBody>
      </p:sp>
      <p:sp>
        <p:nvSpPr>
          <p:cNvPr id="67" name="CuadroTexto 66">
            <a:extLst>
              <a:ext uri="{FF2B5EF4-FFF2-40B4-BE49-F238E27FC236}">
                <a16:creationId xmlns:a16="http://schemas.microsoft.com/office/drawing/2014/main" id="{EB44B813-D394-47FB-AC9D-93C827B6739B}"/>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Let’s play – Design a home project: </a:t>
            </a:r>
            <a:r>
              <a:rPr lang="en-US" sz="2000" dirty="0"/>
              <a:t>How to become more knowledgeable on IoT? (2/3)</a:t>
            </a:r>
          </a:p>
        </p:txBody>
      </p:sp>
      <p:sp>
        <p:nvSpPr>
          <p:cNvPr id="26" name="CuadroTexto 25">
            <a:extLst>
              <a:ext uri="{FF2B5EF4-FFF2-40B4-BE49-F238E27FC236}">
                <a16:creationId xmlns:a16="http://schemas.microsoft.com/office/drawing/2014/main" id="{EE8B054F-6A8E-8254-8357-DC85A5A18868}"/>
              </a:ext>
            </a:extLst>
          </p:cNvPr>
          <p:cNvSpPr txBox="1"/>
          <p:nvPr/>
        </p:nvSpPr>
        <p:spPr>
          <a:xfrm>
            <a:off x="3155374" y="926252"/>
            <a:ext cx="6141026" cy="400110"/>
          </a:xfrm>
          <a:prstGeom prst="rect">
            <a:avLst/>
          </a:prstGeom>
          <a:noFill/>
        </p:spPr>
        <p:txBody>
          <a:bodyPr wrap="square">
            <a:spAutoFit/>
          </a:bodyPr>
          <a:lstStyle/>
          <a:p>
            <a:pPr algn="ctr"/>
            <a:r>
              <a:rPr lang="en-US" sz="2000" b="1" dirty="0">
                <a:solidFill>
                  <a:srgbClr val="EA4D5E"/>
                </a:solidFill>
              </a:rPr>
              <a:t>4 things to consider when you design an IoT system </a:t>
            </a:r>
          </a:p>
        </p:txBody>
      </p:sp>
      <p:sp>
        <p:nvSpPr>
          <p:cNvPr id="30" name="CuadroTexto 29">
            <a:extLst>
              <a:ext uri="{FF2B5EF4-FFF2-40B4-BE49-F238E27FC236}">
                <a16:creationId xmlns:a16="http://schemas.microsoft.com/office/drawing/2014/main" id="{A2D2114C-87DF-9EBB-9C58-F2DA66C20954}"/>
              </a:ext>
            </a:extLst>
          </p:cNvPr>
          <p:cNvSpPr txBox="1"/>
          <p:nvPr/>
        </p:nvSpPr>
        <p:spPr>
          <a:xfrm>
            <a:off x="6141170" y="4607325"/>
            <a:ext cx="4686157" cy="1477328"/>
          </a:xfrm>
          <a:prstGeom prst="rect">
            <a:avLst/>
          </a:prstGeom>
          <a:noFill/>
        </p:spPr>
        <p:txBody>
          <a:bodyPr wrap="square">
            <a:spAutoFit/>
          </a:bodyPr>
          <a:lstStyle/>
          <a:p>
            <a:r>
              <a:rPr lang="en-US" dirty="0">
                <a:solidFill>
                  <a:srgbClr val="00B0F0"/>
                </a:solidFill>
              </a:rPr>
              <a:t>Connectivity </a:t>
            </a:r>
            <a:r>
              <a:rPr lang="en-US" dirty="0"/>
              <a:t>– How to overcome network problems? VPN, NAT, etc. What type of connection  should I use? Wi-Fi/4g/Bluetooth, Range? Will I have enough bandwidth? Do I need low latency?</a:t>
            </a:r>
          </a:p>
        </p:txBody>
      </p:sp>
      <p:pic>
        <p:nvPicPr>
          <p:cNvPr id="7171" name="Picture 4">
            <a:extLst>
              <a:ext uri="{FF2B5EF4-FFF2-40B4-BE49-F238E27FC236}">
                <a16:creationId xmlns:a16="http://schemas.microsoft.com/office/drawing/2014/main" id="{B1066673-FED6-F0AE-62B6-737F64CD16BD}"/>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6315414" y="1520684"/>
            <a:ext cx="540946" cy="5409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6">
            <a:extLst>
              <a:ext uri="{FF2B5EF4-FFF2-40B4-BE49-F238E27FC236}">
                <a16:creationId xmlns:a16="http://schemas.microsoft.com/office/drawing/2014/main" id="{86BC543C-D778-382B-5479-E1F7BA59ED7E}"/>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6288366" y="4037730"/>
            <a:ext cx="540946" cy="54094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2">
            <a:extLst>
              <a:ext uri="{FF2B5EF4-FFF2-40B4-BE49-F238E27FC236}">
                <a16:creationId xmlns:a16="http://schemas.microsoft.com/office/drawing/2014/main" id="{426B8400-CA4E-9CEC-1808-A242FFF5BB8F}"/>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844983" y="3881618"/>
            <a:ext cx="595041" cy="595041"/>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14">
            <a:extLst>
              <a:ext uri="{FF2B5EF4-FFF2-40B4-BE49-F238E27FC236}">
                <a16:creationId xmlns:a16="http://schemas.microsoft.com/office/drawing/2014/main" id="{3E9800EF-6A58-CBAC-3104-F9B4B2E104D9}"/>
              </a:ext>
            </a:extLst>
          </p:cNvPr>
          <p:cNvPicPr>
            <a:picLocks noChangeAspect="1" noChangeArrowheads="1"/>
          </p:cNvPicPr>
          <p:nvPr/>
        </p:nvPicPr>
        <p:blipFill>
          <a:blip r:embed="rId9" cstate="hqprint">
            <a:biLevel thresh="50000"/>
            <a:extLst>
              <a:ext uri="{28A0092B-C50C-407E-A947-70E740481C1C}">
                <a14:useLocalDpi xmlns:a14="http://schemas.microsoft.com/office/drawing/2010/main"/>
              </a:ext>
            </a:extLst>
          </a:blip>
          <a:srcRect/>
          <a:stretch>
            <a:fillRect/>
          </a:stretch>
        </p:blipFill>
        <p:spPr bwMode="auto">
          <a:xfrm>
            <a:off x="782503" y="1472721"/>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7179" name="CuadroTexto 7178">
            <a:extLst>
              <a:ext uri="{FF2B5EF4-FFF2-40B4-BE49-F238E27FC236}">
                <a16:creationId xmlns:a16="http://schemas.microsoft.com/office/drawing/2014/main" id="{065F814E-B20E-0F3D-AA32-7984B182B024}"/>
              </a:ext>
            </a:extLst>
          </p:cNvPr>
          <p:cNvSpPr txBox="1"/>
          <p:nvPr/>
        </p:nvSpPr>
        <p:spPr>
          <a:xfrm>
            <a:off x="727086" y="2001585"/>
            <a:ext cx="4007706" cy="1200329"/>
          </a:xfrm>
          <a:prstGeom prst="rect">
            <a:avLst/>
          </a:prstGeom>
          <a:noFill/>
        </p:spPr>
        <p:txBody>
          <a:bodyPr wrap="square">
            <a:spAutoFit/>
          </a:bodyPr>
          <a:lstStyle/>
          <a:p>
            <a:r>
              <a:rPr lang="en-US" dirty="0">
                <a:solidFill>
                  <a:srgbClr val="00B0F0"/>
                </a:solidFill>
              </a:rPr>
              <a:t>Energy </a:t>
            </a:r>
            <a:r>
              <a:rPr lang="en-US" dirty="0"/>
              <a:t>– How will the system be powered?  What should be the capacity of my battery? What is the voltage of the different components of the system, etc. </a:t>
            </a:r>
            <a:endParaRPr lang="es-ES" dirty="0"/>
          </a:p>
        </p:txBody>
      </p:sp>
      <p:sp>
        <p:nvSpPr>
          <p:cNvPr id="7181" name="CuadroTexto 7180">
            <a:extLst>
              <a:ext uri="{FF2B5EF4-FFF2-40B4-BE49-F238E27FC236}">
                <a16:creationId xmlns:a16="http://schemas.microsoft.com/office/drawing/2014/main" id="{418273AB-4297-BC61-91A9-7FC09B67653C}"/>
              </a:ext>
            </a:extLst>
          </p:cNvPr>
          <p:cNvSpPr txBox="1"/>
          <p:nvPr/>
        </p:nvSpPr>
        <p:spPr>
          <a:xfrm>
            <a:off x="768650" y="4528386"/>
            <a:ext cx="4007706" cy="1200329"/>
          </a:xfrm>
          <a:prstGeom prst="rect">
            <a:avLst/>
          </a:prstGeom>
          <a:noFill/>
        </p:spPr>
        <p:txBody>
          <a:bodyPr wrap="square">
            <a:spAutoFit/>
          </a:bodyPr>
          <a:lstStyle/>
          <a:p>
            <a:r>
              <a:rPr lang="en-US" dirty="0">
                <a:solidFill>
                  <a:srgbClr val="00B0F0"/>
                </a:solidFill>
              </a:rPr>
              <a:t>Storage </a:t>
            </a:r>
            <a:r>
              <a:rPr lang="en-US" dirty="0"/>
              <a:t>– Where will the information be stored (Photos for example) – How should I manage the back up of my system?</a:t>
            </a:r>
            <a:endParaRPr lang="es-ES" dirty="0"/>
          </a:p>
        </p:txBody>
      </p:sp>
      <p:sp>
        <p:nvSpPr>
          <p:cNvPr id="7182" name="CuadroTexto 7181">
            <a:extLst>
              <a:ext uri="{FF2B5EF4-FFF2-40B4-BE49-F238E27FC236}">
                <a16:creationId xmlns:a16="http://schemas.microsoft.com/office/drawing/2014/main" id="{098E4ED4-10C4-12C0-F50E-98BEA9B55D44}"/>
              </a:ext>
            </a:extLst>
          </p:cNvPr>
          <p:cNvSpPr txBox="1"/>
          <p:nvPr/>
        </p:nvSpPr>
        <p:spPr>
          <a:xfrm>
            <a:off x="6170558" y="2001585"/>
            <a:ext cx="4386606" cy="1754326"/>
          </a:xfrm>
          <a:prstGeom prst="rect">
            <a:avLst/>
          </a:prstGeom>
          <a:noFill/>
        </p:spPr>
        <p:txBody>
          <a:bodyPr wrap="square">
            <a:spAutoFit/>
          </a:bodyPr>
          <a:lstStyle/>
          <a:p>
            <a:r>
              <a:rPr lang="en-US" dirty="0">
                <a:solidFill>
                  <a:srgbClr val="00B0F0"/>
                </a:solidFill>
              </a:rPr>
              <a:t>Computing  </a:t>
            </a:r>
            <a:r>
              <a:rPr lang="en-US" dirty="0"/>
              <a:t>– Where will the data processing be performed? Can I use AI models on my SBC or do I need to take it to the cloud ? AI requires a lot of computing power – Training a lot more than inference</a:t>
            </a:r>
          </a:p>
          <a:p>
            <a:endParaRPr lang="es-ES" dirty="0"/>
          </a:p>
        </p:txBody>
      </p:sp>
      <p:sp>
        <p:nvSpPr>
          <p:cNvPr id="2" name="Rectángulo 1">
            <a:extLst>
              <a:ext uri="{FF2B5EF4-FFF2-40B4-BE49-F238E27FC236}">
                <a16:creationId xmlns:a16="http://schemas.microsoft.com/office/drawing/2014/main" id="{A84D220A-E941-172A-3522-F1DBD8CFF433}"/>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3" name="Rectángulo 2">
            <a:extLst>
              <a:ext uri="{FF2B5EF4-FFF2-40B4-BE49-F238E27FC236}">
                <a16:creationId xmlns:a16="http://schemas.microsoft.com/office/drawing/2014/main" id="{D37E7469-5AA1-05EF-41EB-4AF5095D69E2}"/>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5" name="CuadroTexto 4">
            <a:extLst>
              <a:ext uri="{FF2B5EF4-FFF2-40B4-BE49-F238E27FC236}">
                <a16:creationId xmlns:a16="http://schemas.microsoft.com/office/drawing/2014/main" id="{7F8AD504-18E8-4F5A-39F1-FB63F56A9CEB}"/>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6" name="Imagen 5">
            <a:extLst>
              <a:ext uri="{FF2B5EF4-FFF2-40B4-BE49-F238E27FC236}">
                <a16:creationId xmlns:a16="http://schemas.microsoft.com/office/drawing/2014/main" id="{6635ABFC-42E3-55D3-4B24-A169FAE932AE}"/>
              </a:ext>
            </a:extLst>
          </p:cNvPr>
          <p:cNvPicPr>
            <a:picLocks noChangeAspect="1"/>
          </p:cNvPicPr>
          <p:nvPr/>
        </p:nvPicPr>
        <p:blipFill>
          <a:blip r:embed="rId10"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7371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179" grpId="0"/>
      <p:bldP spid="7181" grpId="0"/>
      <p:bldP spid="71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1358943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n-US" smtClean="0"/>
              <a:pPr/>
              <a:t>26</a:t>
            </a:fld>
            <a:endParaRPr lang="en-US" dirty="0"/>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pic>
        <p:nvPicPr>
          <p:cNvPr id="16386" name="Picture 2" descr="Projects | Computer coding for kids and teens | Raspberry Pi">
            <a:extLst>
              <a:ext uri="{FF2B5EF4-FFF2-40B4-BE49-F238E27FC236}">
                <a16:creationId xmlns:a16="http://schemas.microsoft.com/office/drawing/2014/main" id="{1107B058-9561-4614-B735-6B95A9E7185F}"/>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2998543" y="1583585"/>
            <a:ext cx="1225256" cy="77614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nterfacing Relay with Raspberry Pi: A Beginner's Guide | Robu.in">
            <a:extLst>
              <a:ext uri="{FF2B5EF4-FFF2-40B4-BE49-F238E27FC236}">
                <a16:creationId xmlns:a16="http://schemas.microsoft.com/office/drawing/2014/main" id="{58141E35-F03C-4D37-81F0-EB3BAC32656D}"/>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l="40422" t="10415" r="28159" b="54573"/>
          <a:stretch/>
        </p:blipFill>
        <p:spPr bwMode="auto">
          <a:xfrm>
            <a:off x="9036243" y="3026168"/>
            <a:ext cx="870857" cy="57694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E2A7D503-DA7C-4EC4-B262-E687C9B0B27F}"/>
              </a:ext>
            </a:extLst>
          </p:cNvPr>
          <p:cNvSpPr txBox="1"/>
          <p:nvPr/>
        </p:nvSpPr>
        <p:spPr>
          <a:xfrm>
            <a:off x="9151315" y="3603972"/>
            <a:ext cx="741430" cy="461665"/>
          </a:xfrm>
          <a:prstGeom prst="rect">
            <a:avLst/>
          </a:prstGeom>
          <a:noFill/>
        </p:spPr>
        <p:txBody>
          <a:bodyPr wrap="square" rtlCol="0">
            <a:spAutoFit/>
          </a:bodyPr>
          <a:lstStyle/>
          <a:p>
            <a:pPr algn="ctr"/>
            <a:r>
              <a:rPr lang="en-US" sz="1200" i="1" dirty="0"/>
              <a:t>Relay</a:t>
            </a:r>
          </a:p>
          <a:p>
            <a:pPr algn="ctr"/>
            <a:r>
              <a:rPr lang="en-US" sz="1200" i="1"/>
              <a:t>On/Off</a:t>
            </a:r>
            <a:endParaRPr lang="en-US" sz="1200" i="1" dirty="0"/>
          </a:p>
        </p:txBody>
      </p:sp>
      <p:pic>
        <p:nvPicPr>
          <p:cNvPr id="16390" name="Picture 6" descr="Solar Panels at best price in Ernakulam by Engineering Drawing Equipments |  ID: 8230056591">
            <a:extLst>
              <a:ext uri="{FF2B5EF4-FFF2-40B4-BE49-F238E27FC236}">
                <a16:creationId xmlns:a16="http://schemas.microsoft.com/office/drawing/2014/main" id="{B70E2311-FA8A-4F15-9A6F-01E952F8182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38001" y="1788222"/>
            <a:ext cx="873567" cy="1145443"/>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8AB3D1CC-59ED-43FA-B9A5-7F3B7D910783}"/>
              </a:ext>
            </a:extLst>
          </p:cNvPr>
          <p:cNvSpPr txBox="1"/>
          <p:nvPr/>
        </p:nvSpPr>
        <p:spPr>
          <a:xfrm>
            <a:off x="1052856" y="2976509"/>
            <a:ext cx="1443859" cy="461665"/>
          </a:xfrm>
          <a:prstGeom prst="rect">
            <a:avLst/>
          </a:prstGeom>
          <a:noFill/>
        </p:spPr>
        <p:txBody>
          <a:bodyPr wrap="square" rtlCol="0">
            <a:spAutoFit/>
          </a:bodyPr>
          <a:lstStyle/>
          <a:p>
            <a:pPr algn="ctr"/>
            <a:r>
              <a:rPr lang="en-US" sz="1200" i="1" dirty="0"/>
              <a:t>Solar Panel</a:t>
            </a:r>
          </a:p>
          <a:p>
            <a:pPr algn="ctr"/>
            <a:r>
              <a:rPr lang="en-US" sz="1200" i="1" dirty="0"/>
              <a:t>100W</a:t>
            </a:r>
          </a:p>
        </p:txBody>
      </p:sp>
      <p:pic>
        <p:nvPicPr>
          <p:cNvPr id="16392" name="Picture 8" descr="product-image">
            <a:extLst>
              <a:ext uri="{FF2B5EF4-FFF2-40B4-BE49-F238E27FC236}">
                <a16:creationId xmlns:a16="http://schemas.microsoft.com/office/drawing/2014/main" id="{F2AD3CCF-857A-4968-9985-0CA816BE6B48}"/>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1431943" y="3735968"/>
            <a:ext cx="632905" cy="406261"/>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864A8AFD-FFDA-43F5-9FFA-CBBA6DD15DD7}"/>
              </a:ext>
            </a:extLst>
          </p:cNvPr>
          <p:cNvSpPr txBox="1"/>
          <p:nvPr/>
        </p:nvSpPr>
        <p:spPr>
          <a:xfrm>
            <a:off x="979931" y="4132402"/>
            <a:ext cx="1398307" cy="468031"/>
          </a:xfrm>
          <a:prstGeom prst="rect">
            <a:avLst/>
          </a:prstGeom>
          <a:noFill/>
        </p:spPr>
        <p:txBody>
          <a:bodyPr wrap="square" rtlCol="0">
            <a:spAutoFit/>
          </a:bodyPr>
          <a:lstStyle/>
          <a:p>
            <a:pPr algn="ctr"/>
            <a:r>
              <a:rPr lang="en-US" sz="1200" i="1" dirty="0"/>
              <a:t>Solar Charge Controller</a:t>
            </a:r>
          </a:p>
        </p:txBody>
      </p:sp>
      <p:pic>
        <p:nvPicPr>
          <p:cNvPr id="16396" name="Picture 12" descr="12V 80Ah mejor calidad de Arranque de la batería AGM automático de batería  de coche - China La mejor batería del coche, el mejor auto Batería">
            <a:extLst>
              <a:ext uri="{FF2B5EF4-FFF2-40B4-BE49-F238E27FC236}">
                <a16:creationId xmlns:a16="http://schemas.microsoft.com/office/drawing/2014/main" id="{8F00C1C3-0D48-492D-A14E-C424A7B7BA01}"/>
              </a:ext>
            </a:extLst>
          </p:cNvPr>
          <p:cNvPicPr>
            <a:picLocks noChangeAspect="1" noChangeArrowheads="1"/>
          </p:cNvPicPr>
          <p:nvPr/>
        </p:nvPicPr>
        <p:blipFill>
          <a:blip r:embed="rId10"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1992" y="4684602"/>
            <a:ext cx="654181" cy="715346"/>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468E4573-D562-418B-8E94-CE1335EC7F28}"/>
              </a:ext>
            </a:extLst>
          </p:cNvPr>
          <p:cNvSpPr txBox="1"/>
          <p:nvPr/>
        </p:nvSpPr>
        <p:spPr>
          <a:xfrm>
            <a:off x="975559" y="5536372"/>
            <a:ext cx="1443859" cy="276999"/>
          </a:xfrm>
          <a:prstGeom prst="rect">
            <a:avLst/>
          </a:prstGeom>
          <a:noFill/>
        </p:spPr>
        <p:txBody>
          <a:bodyPr wrap="square" rtlCol="0">
            <a:spAutoFit/>
          </a:bodyPr>
          <a:lstStyle/>
          <a:p>
            <a:pPr algn="ctr"/>
            <a:r>
              <a:rPr lang="en-US" sz="1200" i="1" dirty="0"/>
              <a:t>Car Battery</a:t>
            </a:r>
          </a:p>
        </p:txBody>
      </p:sp>
      <p:sp>
        <p:nvSpPr>
          <p:cNvPr id="28" name="CuadroTexto 27">
            <a:extLst>
              <a:ext uri="{FF2B5EF4-FFF2-40B4-BE49-F238E27FC236}">
                <a16:creationId xmlns:a16="http://schemas.microsoft.com/office/drawing/2014/main" id="{4C7708AE-CEFC-4B58-9343-BE5A90D41EA3}"/>
              </a:ext>
            </a:extLst>
          </p:cNvPr>
          <p:cNvSpPr txBox="1"/>
          <p:nvPr/>
        </p:nvSpPr>
        <p:spPr>
          <a:xfrm>
            <a:off x="10200387" y="2198324"/>
            <a:ext cx="1443859" cy="335169"/>
          </a:xfrm>
          <a:prstGeom prst="rect">
            <a:avLst/>
          </a:prstGeom>
          <a:noFill/>
        </p:spPr>
        <p:txBody>
          <a:bodyPr wrap="square" rtlCol="0">
            <a:spAutoFit/>
          </a:bodyPr>
          <a:lstStyle/>
          <a:p>
            <a:pPr algn="ctr"/>
            <a:r>
              <a:rPr lang="en-US" sz="1200" i="1" dirty="0"/>
              <a:t>Electric Fence</a:t>
            </a:r>
          </a:p>
        </p:txBody>
      </p:sp>
      <p:pic>
        <p:nvPicPr>
          <p:cNvPr id="16400" name="Picture 16" descr="Electroválvula 3/4&quot;, 24V DC 220mA electrovalvula de latón, Normalmente  cerrado : Amazon.es: Industria, empresas y ciencia">
            <a:extLst>
              <a:ext uri="{FF2B5EF4-FFF2-40B4-BE49-F238E27FC236}">
                <a16:creationId xmlns:a16="http://schemas.microsoft.com/office/drawing/2014/main" id="{EDECADA0-3BCE-406C-BA58-02F7B3E343BC}"/>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10527398" y="2722063"/>
            <a:ext cx="839328" cy="8393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8">
            <a:extLst>
              <a:ext uri="{FF2B5EF4-FFF2-40B4-BE49-F238E27FC236}">
                <a16:creationId xmlns:a16="http://schemas.microsoft.com/office/drawing/2014/main" id="{CA08F4E1-183F-4BAB-9CE2-87B4C435876D}"/>
              </a:ext>
            </a:extLst>
          </p:cNvPr>
          <p:cNvSpPr>
            <a:spLocks noChangeArrowheads="1"/>
          </p:cNvSpPr>
          <p:nvPr/>
        </p:nvSpPr>
        <p:spPr bwMode="auto">
          <a:xfrm>
            <a:off x="10342383" y="3628370"/>
            <a:ext cx="1124874" cy="1924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en-US" altLang="es-ES" sz="1200" i="1" dirty="0"/>
              <a:t>Solenoid valve </a:t>
            </a:r>
          </a:p>
        </p:txBody>
      </p:sp>
      <p:pic>
        <p:nvPicPr>
          <p:cNvPr id="16404" name="Picture 20" descr="Mini Submersible Water Pump, Brushless -Alibaba.com">
            <a:extLst>
              <a:ext uri="{FF2B5EF4-FFF2-40B4-BE49-F238E27FC236}">
                <a16:creationId xmlns:a16="http://schemas.microsoft.com/office/drawing/2014/main" id="{A243F796-26C8-44D3-BCB4-4002A1A1CEB8}"/>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10359833" y="4214726"/>
            <a:ext cx="1044809" cy="75485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18">
            <a:extLst>
              <a:ext uri="{FF2B5EF4-FFF2-40B4-BE49-F238E27FC236}">
                <a16:creationId xmlns:a16="http://schemas.microsoft.com/office/drawing/2014/main" id="{600EF779-C8C2-470E-B9C4-416AA53A40DE}"/>
              </a:ext>
            </a:extLst>
          </p:cNvPr>
          <p:cNvSpPr>
            <a:spLocks noChangeArrowheads="1"/>
          </p:cNvSpPr>
          <p:nvPr/>
        </p:nvSpPr>
        <p:spPr bwMode="auto">
          <a:xfrm>
            <a:off x="10559609" y="5113368"/>
            <a:ext cx="725413" cy="41586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en-US" altLang="es-ES" sz="1200" i="1" dirty="0"/>
              <a:t>Water pump x2</a:t>
            </a:r>
          </a:p>
        </p:txBody>
      </p:sp>
      <p:pic>
        <p:nvPicPr>
          <p:cNvPr id="16406" name="Picture 22" descr="Electric Security Fence Post | Edgesmith">
            <a:extLst>
              <a:ext uri="{FF2B5EF4-FFF2-40B4-BE49-F238E27FC236}">
                <a16:creationId xmlns:a16="http://schemas.microsoft.com/office/drawing/2014/main" id="{A6668761-51C8-4F00-9049-11D6D102712C}"/>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0505725" y="1419524"/>
            <a:ext cx="788533" cy="78853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93B59738-57AA-4B9A-8A17-674AB1F5239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264079" y="4507012"/>
            <a:ext cx="716427" cy="716427"/>
          </a:xfrm>
          <a:prstGeom prst="rect">
            <a:avLst/>
          </a:prstGeom>
        </p:spPr>
      </p:pic>
      <p:sp>
        <p:nvSpPr>
          <p:cNvPr id="36" name="Rectangle 18">
            <a:extLst>
              <a:ext uri="{FF2B5EF4-FFF2-40B4-BE49-F238E27FC236}">
                <a16:creationId xmlns:a16="http://schemas.microsoft.com/office/drawing/2014/main" id="{4ED534AC-F4E9-45A8-8E7F-62EF2988AFE4}"/>
              </a:ext>
            </a:extLst>
          </p:cNvPr>
          <p:cNvSpPr>
            <a:spLocks noChangeArrowheads="1"/>
          </p:cNvSpPr>
          <p:nvPr/>
        </p:nvSpPr>
        <p:spPr bwMode="auto">
          <a:xfrm>
            <a:off x="3134310" y="5375399"/>
            <a:ext cx="1239028"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en-US" altLang="es-ES" sz="1200" i="1" dirty="0" err="1"/>
              <a:t>Wifi</a:t>
            </a:r>
            <a:r>
              <a:rPr lang="en-US" altLang="es-ES" sz="1200" i="1" dirty="0"/>
              <a:t> Camera with motion detection x2</a:t>
            </a:r>
          </a:p>
        </p:txBody>
      </p:sp>
      <p:pic>
        <p:nvPicPr>
          <p:cNvPr id="16410" name="Picture 26" descr="Comprar HUAWEI HUAWEIE8372 en Masquevídeo al mejor precio">
            <a:extLst>
              <a:ext uri="{FF2B5EF4-FFF2-40B4-BE49-F238E27FC236}">
                <a16:creationId xmlns:a16="http://schemas.microsoft.com/office/drawing/2014/main" id="{6F408EFA-98C1-401F-A39A-DA27F26A67C1}"/>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5313276" y="2923919"/>
            <a:ext cx="549951" cy="54995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Texto&#10;&#10;Descripción generada automáticamente con confianza media">
            <a:extLst>
              <a:ext uri="{FF2B5EF4-FFF2-40B4-BE49-F238E27FC236}">
                <a16:creationId xmlns:a16="http://schemas.microsoft.com/office/drawing/2014/main" id="{95EE07C1-5BD7-4649-901B-440A6CAE04F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7242502" y="4502259"/>
            <a:ext cx="515371" cy="980948"/>
          </a:xfrm>
          <a:prstGeom prst="rect">
            <a:avLst/>
          </a:prstGeom>
          <a:ln>
            <a:solidFill>
              <a:schemeClr val="bg1">
                <a:lumMod val="65000"/>
              </a:schemeClr>
            </a:solidFill>
          </a:ln>
        </p:spPr>
      </p:pic>
      <p:sp>
        <p:nvSpPr>
          <p:cNvPr id="42" name="Rectangle 18">
            <a:extLst>
              <a:ext uri="{FF2B5EF4-FFF2-40B4-BE49-F238E27FC236}">
                <a16:creationId xmlns:a16="http://schemas.microsoft.com/office/drawing/2014/main" id="{CECB785A-4EE8-4583-9A8F-35053ED3D4EE}"/>
              </a:ext>
            </a:extLst>
          </p:cNvPr>
          <p:cNvSpPr>
            <a:spLocks noChangeArrowheads="1"/>
          </p:cNvSpPr>
          <p:nvPr/>
        </p:nvSpPr>
        <p:spPr bwMode="auto">
          <a:xfrm>
            <a:off x="6868720" y="5439285"/>
            <a:ext cx="1337296"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en-US" altLang="es-ES" sz="1200" i="1" dirty="0"/>
              <a:t>Control Webpage / Chatbot on Telegram</a:t>
            </a:r>
          </a:p>
        </p:txBody>
      </p:sp>
      <p:pic>
        <p:nvPicPr>
          <p:cNvPr id="16414" name="Picture 30" descr="CamHi - Apps en Google Play">
            <a:extLst>
              <a:ext uri="{FF2B5EF4-FFF2-40B4-BE49-F238E27FC236}">
                <a16:creationId xmlns:a16="http://schemas.microsoft.com/office/drawing/2014/main" id="{9D0B4D53-6657-40D1-B223-2E4B888D7F57}"/>
              </a:ext>
            </a:extLst>
          </p:cNvPr>
          <p:cNvPicPr>
            <a:picLocks noChangeAspect="1" noChangeArrowheads="1"/>
          </p:cNvPicPr>
          <p:nvPr/>
        </p:nvPicPr>
        <p:blipFill rotWithShape="1">
          <a:blip r:embed="rId17" cstate="hqprint">
            <a:extLst>
              <a:ext uri="{28A0092B-C50C-407E-A947-70E740481C1C}">
                <a14:useLocalDpi xmlns:a14="http://schemas.microsoft.com/office/drawing/2010/main"/>
              </a:ext>
            </a:extLst>
          </a:blip>
          <a:srcRect/>
          <a:stretch/>
        </p:blipFill>
        <p:spPr bwMode="auto">
          <a:xfrm>
            <a:off x="7186397" y="3131087"/>
            <a:ext cx="544650" cy="532327"/>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18">
            <a:extLst>
              <a:ext uri="{FF2B5EF4-FFF2-40B4-BE49-F238E27FC236}">
                <a16:creationId xmlns:a16="http://schemas.microsoft.com/office/drawing/2014/main" id="{8CD8BCBF-0A55-4CC8-A555-EBDDB28ADBC1}"/>
              </a:ext>
            </a:extLst>
          </p:cNvPr>
          <p:cNvSpPr>
            <a:spLocks noChangeArrowheads="1"/>
          </p:cNvSpPr>
          <p:nvPr/>
        </p:nvSpPr>
        <p:spPr bwMode="auto">
          <a:xfrm>
            <a:off x="7063381" y="2316338"/>
            <a:ext cx="754286"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en-US" altLang="es-ES" sz="1200" i="1" dirty="0"/>
              <a:t>Personal Smartphone</a:t>
            </a:r>
          </a:p>
        </p:txBody>
      </p:sp>
      <p:sp>
        <p:nvSpPr>
          <p:cNvPr id="46" name="CuadroTexto 45">
            <a:extLst>
              <a:ext uri="{FF2B5EF4-FFF2-40B4-BE49-F238E27FC236}">
                <a16:creationId xmlns:a16="http://schemas.microsoft.com/office/drawing/2014/main" id="{589592E2-0955-4CCA-9A4D-15A89BD37563}"/>
              </a:ext>
            </a:extLst>
          </p:cNvPr>
          <p:cNvSpPr txBox="1"/>
          <p:nvPr/>
        </p:nvSpPr>
        <p:spPr>
          <a:xfrm>
            <a:off x="9388543" y="618399"/>
            <a:ext cx="2633917" cy="276999"/>
          </a:xfrm>
          <a:prstGeom prst="rect">
            <a:avLst/>
          </a:prstGeom>
          <a:noFill/>
        </p:spPr>
        <p:txBody>
          <a:bodyPr wrap="square" rtlCol="0">
            <a:spAutoFit/>
          </a:bodyPr>
          <a:lstStyle/>
          <a:p>
            <a:pPr algn="ctr"/>
            <a:r>
              <a:rPr lang="en-US" sz="1200" i="1" u="sng" dirty="0">
                <a:solidFill>
                  <a:srgbClr val="EA4D5E"/>
                </a:solidFill>
              </a:rPr>
              <a:t>Any idea to improve the system?</a:t>
            </a:r>
          </a:p>
        </p:txBody>
      </p:sp>
      <p:pic>
        <p:nvPicPr>
          <p:cNvPr id="2050" name="Picture 2">
            <a:extLst>
              <a:ext uri="{FF2B5EF4-FFF2-40B4-BE49-F238E27FC236}">
                <a16:creationId xmlns:a16="http://schemas.microsoft.com/office/drawing/2014/main" id="{4AF95A60-701B-42E7-A307-680A1B3E5559}"/>
              </a:ext>
            </a:extLst>
          </p:cNvPr>
          <p:cNvPicPr>
            <a:picLocks noChangeAspect="1" noChangeArrowheads="1"/>
          </p:cNvPicPr>
          <p:nvPr/>
        </p:nvPicPr>
        <p:blipFill>
          <a:blip r:embed="rId18" cstate="hqprint">
            <a:extLst>
              <a:ext uri="{28A0092B-C50C-407E-A947-70E740481C1C}">
                <a14:useLocalDpi xmlns:a14="http://schemas.microsoft.com/office/drawing/2010/main"/>
              </a:ext>
            </a:extLst>
          </a:blip>
          <a:srcRect/>
          <a:stretch>
            <a:fillRect/>
          </a:stretch>
        </p:blipFill>
        <p:spPr bwMode="auto">
          <a:xfrm>
            <a:off x="7138622" y="1630506"/>
            <a:ext cx="583870" cy="5838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763DC66-B4AB-4589-985C-6FB49CFF1FFA}"/>
              </a:ext>
            </a:extLst>
          </p:cNvPr>
          <p:cNvPicPr>
            <a:picLocks noChangeAspect="1" noChangeArrowheads="1"/>
          </p:cNvPicPr>
          <p:nvPr/>
        </p:nvPicPr>
        <p:blipFill>
          <a:blip r:embed="rId19" cstate="hqprint">
            <a:extLst>
              <a:ext uri="{28A0092B-C50C-407E-A947-70E740481C1C}">
                <a14:useLocalDpi xmlns:a14="http://schemas.microsoft.com/office/drawing/2010/main"/>
              </a:ext>
            </a:extLst>
          </a:blip>
          <a:srcRect/>
          <a:stretch>
            <a:fillRect/>
          </a:stretch>
        </p:blipFill>
        <p:spPr bwMode="auto">
          <a:xfrm>
            <a:off x="5302802" y="1780516"/>
            <a:ext cx="500743" cy="500743"/>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42">
            <a:extLst>
              <a:ext uri="{FF2B5EF4-FFF2-40B4-BE49-F238E27FC236}">
                <a16:creationId xmlns:a16="http://schemas.microsoft.com/office/drawing/2014/main" id="{71C40271-0049-448E-9EDA-5DF42A24B76F}"/>
              </a:ext>
            </a:extLst>
          </p:cNvPr>
          <p:cNvSpPr txBox="1"/>
          <p:nvPr/>
        </p:nvSpPr>
        <p:spPr>
          <a:xfrm>
            <a:off x="5317657" y="2346162"/>
            <a:ext cx="534832" cy="304699"/>
          </a:xfrm>
          <a:prstGeom prst="rect">
            <a:avLst/>
          </a:prstGeom>
          <a:noFill/>
        </p:spPr>
        <p:txBody>
          <a:bodyPr wrap="square">
            <a:spAutoFit/>
          </a:bodyPr>
          <a:lstStyle/>
          <a:p>
            <a:r>
              <a:rPr lang="en-US" altLang="es-ES" sz="1200" i="1" dirty="0"/>
              <a:t>VPN</a:t>
            </a:r>
            <a:endParaRPr lang="en-US" sz="1200" i="1" dirty="0"/>
          </a:p>
        </p:txBody>
      </p:sp>
      <p:sp>
        <p:nvSpPr>
          <p:cNvPr id="8" name="Rectángulo 7">
            <a:extLst>
              <a:ext uri="{FF2B5EF4-FFF2-40B4-BE49-F238E27FC236}">
                <a16:creationId xmlns:a16="http://schemas.microsoft.com/office/drawing/2014/main" id="{E0F25BB5-6C52-4468-A412-E3A0B16B7D6E}"/>
              </a:ext>
            </a:extLst>
          </p:cNvPr>
          <p:cNvSpPr/>
          <p:nvPr/>
        </p:nvSpPr>
        <p:spPr>
          <a:xfrm>
            <a:off x="989824" y="1500252"/>
            <a:ext cx="1583379" cy="45709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uadroTexto 47">
            <a:extLst>
              <a:ext uri="{FF2B5EF4-FFF2-40B4-BE49-F238E27FC236}">
                <a16:creationId xmlns:a16="http://schemas.microsoft.com/office/drawing/2014/main" id="{AD70F9D2-F205-4A17-8AC9-208F23797D31}"/>
              </a:ext>
            </a:extLst>
          </p:cNvPr>
          <p:cNvSpPr txBox="1"/>
          <p:nvPr/>
        </p:nvSpPr>
        <p:spPr>
          <a:xfrm>
            <a:off x="1209791" y="1179617"/>
            <a:ext cx="1182685" cy="307777"/>
          </a:xfrm>
          <a:prstGeom prst="rect">
            <a:avLst/>
          </a:prstGeom>
          <a:noFill/>
        </p:spPr>
        <p:txBody>
          <a:bodyPr wrap="square" anchor="ctr">
            <a:spAutoFit/>
          </a:bodyPr>
          <a:lstStyle/>
          <a:p>
            <a:r>
              <a:rPr lang="en-US" altLang="es-ES" sz="1400" b="1" i="1" dirty="0">
                <a:solidFill>
                  <a:srgbClr val="00B0F0"/>
                </a:solidFill>
              </a:rPr>
              <a:t>Power source</a:t>
            </a:r>
            <a:endParaRPr lang="en-US" sz="1400" b="1" dirty="0">
              <a:solidFill>
                <a:srgbClr val="00B0F0"/>
              </a:solidFill>
            </a:endParaRPr>
          </a:p>
        </p:txBody>
      </p:sp>
      <p:sp>
        <p:nvSpPr>
          <p:cNvPr id="50" name="CuadroTexto 49">
            <a:extLst>
              <a:ext uri="{FF2B5EF4-FFF2-40B4-BE49-F238E27FC236}">
                <a16:creationId xmlns:a16="http://schemas.microsoft.com/office/drawing/2014/main" id="{036C3A4B-2714-4FAA-9738-BD7CFA647706}"/>
              </a:ext>
            </a:extLst>
          </p:cNvPr>
          <p:cNvSpPr txBox="1"/>
          <p:nvPr/>
        </p:nvSpPr>
        <p:spPr>
          <a:xfrm>
            <a:off x="9717306" y="1179617"/>
            <a:ext cx="1182685" cy="307777"/>
          </a:xfrm>
          <a:prstGeom prst="rect">
            <a:avLst/>
          </a:prstGeom>
          <a:noFill/>
        </p:spPr>
        <p:txBody>
          <a:bodyPr wrap="square" anchor="ctr">
            <a:spAutoFit/>
          </a:bodyPr>
          <a:lstStyle/>
          <a:p>
            <a:pPr algn="ctr"/>
            <a:r>
              <a:rPr lang="en-US" altLang="es-ES" sz="1400" b="1" i="1" dirty="0">
                <a:solidFill>
                  <a:srgbClr val="00B0F0"/>
                </a:solidFill>
              </a:rPr>
              <a:t>Actuators</a:t>
            </a:r>
            <a:endParaRPr lang="en-US" sz="1400" b="1" dirty="0">
              <a:solidFill>
                <a:srgbClr val="00B0F0"/>
              </a:solidFill>
            </a:endParaRPr>
          </a:p>
        </p:txBody>
      </p:sp>
      <p:sp>
        <p:nvSpPr>
          <p:cNvPr id="58" name="CuadroTexto 57">
            <a:extLst>
              <a:ext uri="{FF2B5EF4-FFF2-40B4-BE49-F238E27FC236}">
                <a16:creationId xmlns:a16="http://schemas.microsoft.com/office/drawing/2014/main" id="{647B245F-E8F7-4C0C-BD50-9770DB94E61D}"/>
              </a:ext>
            </a:extLst>
          </p:cNvPr>
          <p:cNvSpPr txBox="1"/>
          <p:nvPr/>
        </p:nvSpPr>
        <p:spPr>
          <a:xfrm>
            <a:off x="6800011" y="3724682"/>
            <a:ext cx="1397234" cy="461665"/>
          </a:xfrm>
          <a:prstGeom prst="rect">
            <a:avLst/>
          </a:prstGeom>
          <a:noFill/>
        </p:spPr>
        <p:txBody>
          <a:bodyPr wrap="square">
            <a:spAutoFit/>
          </a:bodyPr>
          <a:lstStyle/>
          <a:p>
            <a:pPr algn="ctr"/>
            <a:r>
              <a:rPr lang="en-US" altLang="es-ES" sz="1200" i="1" dirty="0"/>
              <a:t>Cloud Camera</a:t>
            </a:r>
          </a:p>
          <a:p>
            <a:pPr algn="ctr"/>
            <a:r>
              <a:rPr lang="en-US" altLang="es-ES" sz="1200" i="1" dirty="0"/>
              <a:t> platform</a:t>
            </a:r>
            <a:endParaRPr lang="en-US" sz="1200" dirty="0"/>
          </a:p>
        </p:txBody>
      </p:sp>
      <p:sp>
        <p:nvSpPr>
          <p:cNvPr id="59" name="CuadroTexto 58">
            <a:extLst>
              <a:ext uri="{FF2B5EF4-FFF2-40B4-BE49-F238E27FC236}">
                <a16:creationId xmlns:a16="http://schemas.microsoft.com/office/drawing/2014/main" id="{D44C407F-5BE4-4310-8DEF-B5A195FED1EF}"/>
              </a:ext>
            </a:extLst>
          </p:cNvPr>
          <p:cNvSpPr txBox="1"/>
          <p:nvPr/>
        </p:nvSpPr>
        <p:spPr>
          <a:xfrm>
            <a:off x="4763614" y="3705741"/>
            <a:ext cx="1588245" cy="507832"/>
          </a:xfrm>
          <a:prstGeom prst="rect">
            <a:avLst/>
          </a:prstGeom>
          <a:noFill/>
        </p:spPr>
        <p:txBody>
          <a:bodyPr wrap="square" rtlCol="0">
            <a:spAutoFit/>
          </a:bodyPr>
          <a:lstStyle/>
          <a:p>
            <a:pPr algn="ctr"/>
            <a:r>
              <a:rPr lang="en-US" sz="1200" i="1" dirty="0"/>
              <a:t>4G dongle +</a:t>
            </a:r>
          </a:p>
          <a:p>
            <a:pPr algn="ctr"/>
            <a:r>
              <a:rPr lang="en-US" sz="1200" i="1" dirty="0"/>
              <a:t> SIM Card</a:t>
            </a:r>
          </a:p>
        </p:txBody>
      </p:sp>
      <p:pic>
        <p:nvPicPr>
          <p:cNvPr id="60" name="Picture 32" descr="Tarjeta SIM prepago de Suop - Con saldo - Llamadas y 4G con cobertura Orange">
            <a:extLst>
              <a:ext uri="{FF2B5EF4-FFF2-40B4-BE49-F238E27FC236}">
                <a16:creationId xmlns:a16="http://schemas.microsoft.com/office/drawing/2014/main" id="{99CB8E29-F1B3-441E-83B6-74A22C89EB5A}"/>
              </a:ext>
            </a:extLst>
          </p:cNvPr>
          <p:cNvPicPr>
            <a:picLocks noChangeAspect="1" noChangeArrowheads="1"/>
          </p:cNvPicPr>
          <p:nvPr/>
        </p:nvPicPr>
        <p:blipFill rotWithShape="1">
          <a:blip r:embed="rId20" cstate="hqprint">
            <a:extLst>
              <a:ext uri="{28A0092B-C50C-407E-A947-70E740481C1C}">
                <a14:useLocalDpi xmlns:a14="http://schemas.microsoft.com/office/drawing/2010/main"/>
              </a:ext>
            </a:extLst>
          </a:blip>
          <a:srcRect/>
          <a:stretch/>
        </p:blipFill>
        <p:spPr bwMode="auto">
          <a:xfrm>
            <a:off x="5711393" y="3264872"/>
            <a:ext cx="418282" cy="253885"/>
          </a:xfrm>
          <a:prstGeom prst="rect">
            <a:avLst/>
          </a:prstGeom>
          <a:noFill/>
          <a:extLst>
            <a:ext uri="{909E8E84-426E-40DD-AFC4-6F175D3DCCD1}">
              <a14:hiddenFill xmlns:a14="http://schemas.microsoft.com/office/drawing/2010/main">
                <a:solidFill>
                  <a:srgbClr val="FFFFFF"/>
                </a:solidFill>
              </a14:hiddenFill>
            </a:ext>
          </a:extLst>
        </p:spPr>
      </p:pic>
      <p:sp>
        <p:nvSpPr>
          <p:cNvPr id="61" name="Rectángulo 60">
            <a:extLst>
              <a:ext uri="{FF2B5EF4-FFF2-40B4-BE49-F238E27FC236}">
                <a16:creationId xmlns:a16="http://schemas.microsoft.com/office/drawing/2014/main" id="{D969E671-90B3-4C1A-BBAB-1294FE6CAA99}"/>
              </a:ext>
            </a:extLst>
          </p:cNvPr>
          <p:cNvSpPr/>
          <p:nvPr/>
        </p:nvSpPr>
        <p:spPr>
          <a:xfrm>
            <a:off x="4828576" y="1476223"/>
            <a:ext cx="1583379" cy="2696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CuadroTexto 61">
            <a:extLst>
              <a:ext uri="{FF2B5EF4-FFF2-40B4-BE49-F238E27FC236}">
                <a16:creationId xmlns:a16="http://schemas.microsoft.com/office/drawing/2014/main" id="{5AAD67A0-34EB-4BB9-81E9-5F1EF2849A52}"/>
              </a:ext>
            </a:extLst>
          </p:cNvPr>
          <p:cNvSpPr txBox="1"/>
          <p:nvPr/>
        </p:nvSpPr>
        <p:spPr>
          <a:xfrm>
            <a:off x="4982711" y="1179617"/>
            <a:ext cx="1300954" cy="307777"/>
          </a:xfrm>
          <a:prstGeom prst="rect">
            <a:avLst/>
          </a:prstGeom>
          <a:noFill/>
        </p:spPr>
        <p:txBody>
          <a:bodyPr wrap="square" anchor="ctr">
            <a:spAutoFit/>
          </a:bodyPr>
          <a:lstStyle/>
          <a:p>
            <a:r>
              <a:rPr lang="en-US" altLang="es-ES" sz="1400" b="1" i="1" dirty="0">
                <a:solidFill>
                  <a:srgbClr val="00B0F0"/>
                </a:solidFill>
              </a:rPr>
              <a:t>Connectivity</a:t>
            </a:r>
            <a:endParaRPr lang="en-US" sz="1400" b="1" dirty="0">
              <a:solidFill>
                <a:srgbClr val="00B0F0"/>
              </a:solidFill>
            </a:endParaRPr>
          </a:p>
        </p:txBody>
      </p:sp>
      <p:sp>
        <p:nvSpPr>
          <p:cNvPr id="63" name="Rectángulo 62">
            <a:extLst>
              <a:ext uri="{FF2B5EF4-FFF2-40B4-BE49-F238E27FC236}">
                <a16:creationId xmlns:a16="http://schemas.microsoft.com/office/drawing/2014/main" id="{D939AE05-09D7-4826-994E-3DE853CCEDD7}"/>
              </a:ext>
            </a:extLst>
          </p:cNvPr>
          <p:cNvSpPr/>
          <p:nvPr/>
        </p:nvSpPr>
        <p:spPr>
          <a:xfrm>
            <a:off x="2879457" y="1476222"/>
            <a:ext cx="1638833" cy="2168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uadroTexto 63">
            <a:extLst>
              <a:ext uri="{FF2B5EF4-FFF2-40B4-BE49-F238E27FC236}">
                <a16:creationId xmlns:a16="http://schemas.microsoft.com/office/drawing/2014/main" id="{237A6B97-97DD-48C3-AA68-847B974BFEF7}"/>
              </a:ext>
            </a:extLst>
          </p:cNvPr>
          <p:cNvSpPr txBox="1"/>
          <p:nvPr/>
        </p:nvSpPr>
        <p:spPr>
          <a:xfrm>
            <a:off x="2953949" y="1179617"/>
            <a:ext cx="1182685" cy="307777"/>
          </a:xfrm>
          <a:prstGeom prst="rect">
            <a:avLst/>
          </a:prstGeom>
          <a:noFill/>
        </p:spPr>
        <p:txBody>
          <a:bodyPr wrap="square" anchor="ctr">
            <a:spAutoFit/>
          </a:bodyPr>
          <a:lstStyle/>
          <a:p>
            <a:pPr algn="ctr"/>
            <a:r>
              <a:rPr lang="en-US" altLang="es-ES" sz="1400" b="1" i="1" dirty="0">
                <a:solidFill>
                  <a:srgbClr val="00B0F0"/>
                </a:solidFill>
              </a:rPr>
              <a:t>SBCs</a:t>
            </a:r>
            <a:endParaRPr lang="en-US" sz="1400" b="1" dirty="0">
              <a:solidFill>
                <a:srgbClr val="00B0F0"/>
              </a:solidFill>
            </a:endParaRPr>
          </a:p>
        </p:txBody>
      </p:sp>
      <p:sp>
        <p:nvSpPr>
          <p:cNvPr id="51" name="CuadroTexto 50">
            <a:extLst>
              <a:ext uri="{FF2B5EF4-FFF2-40B4-BE49-F238E27FC236}">
                <a16:creationId xmlns:a16="http://schemas.microsoft.com/office/drawing/2014/main" id="{4814056F-1C01-456F-992C-1AC8AE1267C6}"/>
              </a:ext>
            </a:extLst>
          </p:cNvPr>
          <p:cNvSpPr txBox="1"/>
          <p:nvPr/>
        </p:nvSpPr>
        <p:spPr>
          <a:xfrm>
            <a:off x="2935877" y="2359726"/>
            <a:ext cx="1443859" cy="276999"/>
          </a:xfrm>
          <a:prstGeom prst="rect">
            <a:avLst/>
          </a:prstGeom>
          <a:noFill/>
        </p:spPr>
        <p:txBody>
          <a:bodyPr wrap="square" rtlCol="0">
            <a:spAutoFit/>
          </a:bodyPr>
          <a:lstStyle/>
          <a:p>
            <a:pPr algn="ctr"/>
            <a:r>
              <a:rPr lang="en-US" sz="1200" i="1" dirty="0"/>
              <a:t>Raspberry Pi</a:t>
            </a:r>
          </a:p>
        </p:txBody>
      </p:sp>
      <p:pic>
        <p:nvPicPr>
          <p:cNvPr id="52" name="Picture 28" descr="Open WiFi Connect - Aplicaciones en Google Play">
            <a:extLst>
              <a:ext uri="{FF2B5EF4-FFF2-40B4-BE49-F238E27FC236}">
                <a16:creationId xmlns:a16="http://schemas.microsoft.com/office/drawing/2014/main" id="{8634DE47-DBB4-4727-97BC-DC1CAA074728}"/>
              </a:ext>
            </a:extLst>
          </p:cNvPr>
          <p:cNvPicPr>
            <a:picLocks noChangeAspect="1" noChangeArrowheads="1"/>
          </p:cNvPicPr>
          <p:nvPr/>
        </p:nvPicPr>
        <p:blipFill rotWithShape="1">
          <a:blip r:embed="rId21" cstate="hqprint">
            <a:extLst>
              <a:ext uri="{28A0092B-C50C-407E-A947-70E740481C1C}">
                <a14:useLocalDpi xmlns:a14="http://schemas.microsoft.com/office/drawing/2010/main"/>
              </a:ext>
            </a:extLst>
          </a:blip>
          <a:srcRect/>
          <a:stretch/>
        </p:blipFill>
        <p:spPr bwMode="auto">
          <a:xfrm rot="10800000">
            <a:off x="3859459" y="2285465"/>
            <a:ext cx="469827" cy="356160"/>
          </a:xfrm>
          <a:prstGeom prst="rect">
            <a:avLst/>
          </a:prstGeom>
          <a:noFill/>
          <a:extLst>
            <a:ext uri="{909E8E84-426E-40DD-AFC4-6F175D3DCCD1}">
              <a14:hiddenFill xmlns:a14="http://schemas.microsoft.com/office/drawing/2010/main">
                <a:solidFill>
                  <a:srgbClr val="FFFFFF"/>
                </a:solidFill>
              </a14:hiddenFill>
            </a:ext>
          </a:extLst>
        </p:spPr>
      </p:pic>
      <p:sp>
        <p:nvSpPr>
          <p:cNvPr id="54" name="CuadroTexto 53">
            <a:extLst>
              <a:ext uri="{FF2B5EF4-FFF2-40B4-BE49-F238E27FC236}">
                <a16:creationId xmlns:a16="http://schemas.microsoft.com/office/drawing/2014/main" id="{DA98CA54-868E-47F0-BF20-31082FDA9470}"/>
              </a:ext>
            </a:extLst>
          </p:cNvPr>
          <p:cNvSpPr txBox="1"/>
          <p:nvPr/>
        </p:nvSpPr>
        <p:spPr>
          <a:xfrm>
            <a:off x="6907285" y="1179617"/>
            <a:ext cx="1182685" cy="307777"/>
          </a:xfrm>
          <a:prstGeom prst="rect">
            <a:avLst/>
          </a:prstGeom>
          <a:noFill/>
        </p:spPr>
        <p:txBody>
          <a:bodyPr wrap="square" anchor="ctr">
            <a:spAutoFit/>
          </a:bodyPr>
          <a:lstStyle/>
          <a:p>
            <a:pPr algn="ctr"/>
            <a:r>
              <a:rPr lang="en-US" altLang="es-ES" sz="1400" b="1" i="1" dirty="0">
                <a:solidFill>
                  <a:srgbClr val="00B0F0"/>
                </a:solidFill>
              </a:rPr>
              <a:t>Controller</a:t>
            </a:r>
            <a:endParaRPr lang="en-US" sz="1400" b="1" dirty="0">
              <a:solidFill>
                <a:srgbClr val="00B0F0"/>
              </a:solidFill>
            </a:endParaRPr>
          </a:p>
        </p:txBody>
      </p:sp>
      <p:sp>
        <p:nvSpPr>
          <p:cNvPr id="55" name="Rectángulo 54">
            <a:extLst>
              <a:ext uri="{FF2B5EF4-FFF2-40B4-BE49-F238E27FC236}">
                <a16:creationId xmlns:a16="http://schemas.microsoft.com/office/drawing/2014/main" id="{DCC30C12-70A3-435B-9923-89E071945076}"/>
              </a:ext>
            </a:extLst>
          </p:cNvPr>
          <p:cNvSpPr/>
          <p:nvPr/>
        </p:nvSpPr>
        <p:spPr>
          <a:xfrm>
            <a:off x="2872151" y="4323549"/>
            <a:ext cx="3354586" cy="16335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uadroTexto 55">
            <a:extLst>
              <a:ext uri="{FF2B5EF4-FFF2-40B4-BE49-F238E27FC236}">
                <a16:creationId xmlns:a16="http://schemas.microsoft.com/office/drawing/2014/main" id="{03294657-C956-4AF9-BCCD-5804BF3AA089}"/>
              </a:ext>
            </a:extLst>
          </p:cNvPr>
          <p:cNvSpPr txBox="1"/>
          <p:nvPr/>
        </p:nvSpPr>
        <p:spPr>
          <a:xfrm>
            <a:off x="3066463" y="3938393"/>
            <a:ext cx="1182685" cy="307777"/>
          </a:xfrm>
          <a:prstGeom prst="rect">
            <a:avLst/>
          </a:prstGeom>
          <a:noFill/>
        </p:spPr>
        <p:txBody>
          <a:bodyPr wrap="square">
            <a:spAutoFit/>
          </a:bodyPr>
          <a:lstStyle/>
          <a:p>
            <a:pPr algn="ctr"/>
            <a:r>
              <a:rPr lang="en-US" altLang="es-ES" sz="1400" b="1" i="1" dirty="0">
                <a:solidFill>
                  <a:srgbClr val="00B0F0"/>
                </a:solidFill>
              </a:rPr>
              <a:t>Sensors</a:t>
            </a:r>
            <a:endParaRPr lang="en-US" sz="1400" b="1" dirty="0">
              <a:solidFill>
                <a:srgbClr val="00B0F0"/>
              </a:solidFill>
            </a:endParaRPr>
          </a:p>
        </p:txBody>
      </p:sp>
      <p:pic>
        <p:nvPicPr>
          <p:cNvPr id="7170" name="Picture 2">
            <a:extLst>
              <a:ext uri="{FF2B5EF4-FFF2-40B4-BE49-F238E27FC236}">
                <a16:creationId xmlns:a16="http://schemas.microsoft.com/office/drawing/2014/main" id="{B510C556-CD95-4376-A8E3-48069132738C}"/>
              </a:ext>
            </a:extLst>
          </p:cNvPr>
          <p:cNvPicPr>
            <a:picLocks noChangeAspect="1" noChangeArrowheads="1"/>
          </p:cNvPicPr>
          <p:nvPr/>
        </p:nvPicPr>
        <p:blipFill>
          <a:blip r:embed="rId22" cstate="hqprint">
            <a:extLst>
              <a:ext uri="{28A0092B-C50C-407E-A947-70E740481C1C}">
                <a14:useLocalDpi xmlns:a14="http://schemas.microsoft.com/office/drawing/2010/main"/>
              </a:ext>
            </a:extLst>
          </a:blip>
          <a:srcRect/>
          <a:stretch>
            <a:fillRect/>
          </a:stretch>
        </p:blipFill>
        <p:spPr bwMode="auto">
          <a:xfrm>
            <a:off x="3342595" y="2680640"/>
            <a:ext cx="573388" cy="573388"/>
          </a:xfrm>
          <a:prstGeom prst="rect">
            <a:avLst/>
          </a:prstGeom>
          <a:noFill/>
          <a:extLst>
            <a:ext uri="{909E8E84-426E-40DD-AFC4-6F175D3DCCD1}">
              <a14:hiddenFill xmlns:a14="http://schemas.microsoft.com/office/drawing/2010/main">
                <a:solidFill>
                  <a:srgbClr val="FFFFFF"/>
                </a:solidFill>
              </a14:hiddenFill>
            </a:ext>
          </a:extLst>
        </p:spPr>
      </p:pic>
      <p:sp>
        <p:nvSpPr>
          <p:cNvPr id="57" name="CuadroTexto 56">
            <a:extLst>
              <a:ext uri="{FF2B5EF4-FFF2-40B4-BE49-F238E27FC236}">
                <a16:creationId xmlns:a16="http://schemas.microsoft.com/office/drawing/2014/main" id="{933ED691-5022-4362-9F34-3A210442FCE0}"/>
              </a:ext>
            </a:extLst>
          </p:cNvPr>
          <p:cNvSpPr txBox="1"/>
          <p:nvPr/>
        </p:nvSpPr>
        <p:spPr>
          <a:xfrm>
            <a:off x="2935877" y="3201946"/>
            <a:ext cx="1443859" cy="276999"/>
          </a:xfrm>
          <a:prstGeom prst="rect">
            <a:avLst/>
          </a:prstGeom>
          <a:noFill/>
        </p:spPr>
        <p:txBody>
          <a:bodyPr wrap="square" rtlCol="0">
            <a:spAutoFit/>
          </a:bodyPr>
          <a:lstStyle/>
          <a:p>
            <a:pPr algn="ctr"/>
            <a:r>
              <a:rPr lang="en-US" sz="1200" i="1" dirty="0"/>
              <a:t>Storage / OS</a:t>
            </a:r>
          </a:p>
        </p:txBody>
      </p:sp>
      <p:cxnSp>
        <p:nvCxnSpPr>
          <p:cNvPr id="6" name="Conector: angular 5">
            <a:extLst>
              <a:ext uri="{FF2B5EF4-FFF2-40B4-BE49-F238E27FC236}">
                <a16:creationId xmlns:a16="http://schemas.microsoft.com/office/drawing/2014/main" id="{0279E665-D463-4A3E-9E4A-482F37B1FDFE}"/>
              </a:ext>
            </a:extLst>
          </p:cNvPr>
          <p:cNvCxnSpPr>
            <a:stCxn id="16388" idx="3"/>
            <a:endCxn id="16406" idx="1"/>
          </p:cNvCxnSpPr>
          <p:nvPr/>
        </p:nvCxnSpPr>
        <p:spPr>
          <a:xfrm flipV="1">
            <a:off x="9907100" y="1813791"/>
            <a:ext cx="598625" cy="1500849"/>
          </a:xfrm>
          <a:prstGeom prst="bentConnector3">
            <a:avLst>
              <a:gd name="adj1" fmla="val 375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angular 64">
            <a:extLst>
              <a:ext uri="{FF2B5EF4-FFF2-40B4-BE49-F238E27FC236}">
                <a16:creationId xmlns:a16="http://schemas.microsoft.com/office/drawing/2014/main" id="{1F5C1BE9-B364-413A-9712-F84DC71251F8}"/>
              </a:ext>
            </a:extLst>
          </p:cNvPr>
          <p:cNvCxnSpPr>
            <a:cxnSpLocks/>
            <a:stCxn id="16388" idx="3"/>
            <a:endCxn id="16404" idx="1"/>
          </p:cNvCxnSpPr>
          <p:nvPr/>
        </p:nvCxnSpPr>
        <p:spPr>
          <a:xfrm>
            <a:off x="9907100" y="3314640"/>
            <a:ext cx="452733" cy="127751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6DEF3420-F10B-4A58-9ED6-9AB596ABE413}"/>
              </a:ext>
            </a:extLst>
          </p:cNvPr>
          <p:cNvCxnSpPr/>
          <p:nvPr/>
        </p:nvCxnSpPr>
        <p:spPr>
          <a:xfrm>
            <a:off x="10230135" y="3314640"/>
            <a:ext cx="2578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69" name="Conector: angular 7168">
            <a:extLst>
              <a:ext uri="{FF2B5EF4-FFF2-40B4-BE49-F238E27FC236}">
                <a16:creationId xmlns:a16="http://schemas.microsoft.com/office/drawing/2014/main" id="{D9208676-6C92-4C12-AC41-184EF6ED7887}"/>
              </a:ext>
            </a:extLst>
          </p:cNvPr>
          <p:cNvCxnSpPr>
            <a:stCxn id="16396" idx="3"/>
            <a:endCxn id="16386" idx="1"/>
          </p:cNvCxnSpPr>
          <p:nvPr/>
        </p:nvCxnSpPr>
        <p:spPr>
          <a:xfrm flipV="1">
            <a:off x="2006173" y="1971656"/>
            <a:ext cx="992370" cy="3070619"/>
          </a:xfrm>
          <a:prstGeom prst="bentConnector3">
            <a:avLst>
              <a:gd name="adj1" fmla="val 66071"/>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Conector: angular 71">
            <a:extLst>
              <a:ext uri="{FF2B5EF4-FFF2-40B4-BE49-F238E27FC236}">
                <a16:creationId xmlns:a16="http://schemas.microsoft.com/office/drawing/2014/main" id="{6466784B-EF0C-41C0-9D8E-5C3B35877929}"/>
              </a:ext>
            </a:extLst>
          </p:cNvPr>
          <p:cNvCxnSpPr>
            <a:cxnSpLocks/>
          </p:cNvCxnSpPr>
          <p:nvPr/>
        </p:nvCxnSpPr>
        <p:spPr>
          <a:xfrm flipV="1">
            <a:off x="3980506" y="2636725"/>
            <a:ext cx="113866" cy="2223601"/>
          </a:xfrm>
          <a:prstGeom prst="bentConnector2">
            <a:avLst/>
          </a:prstGeom>
          <a:ln w="28575">
            <a:solidFill>
              <a:srgbClr val="EA4D5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Conector: angular 74">
            <a:extLst>
              <a:ext uri="{FF2B5EF4-FFF2-40B4-BE49-F238E27FC236}">
                <a16:creationId xmlns:a16="http://schemas.microsoft.com/office/drawing/2014/main" id="{CAFAF09C-1126-4746-8195-DA1894D87E37}"/>
              </a:ext>
            </a:extLst>
          </p:cNvPr>
          <p:cNvCxnSpPr>
            <a:cxnSpLocks/>
          </p:cNvCxnSpPr>
          <p:nvPr/>
        </p:nvCxnSpPr>
        <p:spPr>
          <a:xfrm rot="10800000">
            <a:off x="4223799" y="1970387"/>
            <a:ext cx="921602" cy="1062855"/>
          </a:xfrm>
          <a:prstGeom prst="bentConnector3">
            <a:avLst>
              <a:gd name="adj1" fmla="val 50000"/>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Conector: angular 77">
            <a:extLst>
              <a:ext uri="{FF2B5EF4-FFF2-40B4-BE49-F238E27FC236}">
                <a16:creationId xmlns:a16="http://schemas.microsoft.com/office/drawing/2014/main" id="{DB7AEF94-4E13-4EAA-AADA-CF8BD7B283C0}"/>
              </a:ext>
            </a:extLst>
          </p:cNvPr>
          <p:cNvCxnSpPr>
            <a:cxnSpLocks/>
            <a:stCxn id="9" idx="1"/>
            <a:endCxn id="2052" idx="3"/>
          </p:cNvCxnSpPr>
          <p:nvPr/>
        </p:nvCxnSpPr>
        <p:spPr>
          <a:xfrm rot="10800000">
            <a:off x="5803546" y="2030889"/>
            <a:ext cx="1438957" cy="2961845"/>
          </a:xfrm>
          <a:prstGeom prst="bentConnector3">
            <a:avLst>
              <a:gd name="adj1" fmla="val 50000"/>
            </a:avLst>
          </a:prstGeom>
          <a:ln w="28575">
            <a:solidFill>
              <a:srgbClr val="EA4D5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Conector: angular 80">
            <a:extLst>
              <a:ext uri="{FF2B5EF4-FFF2-40B4-BE49-F238E27FC236}">
                <a16:creationId xmlns:a16="http://schemas.microsoft.com/office/drawing/2014/main" id="{56059756-DCEF-4387-8836-A8D42752281A}"/>
              </a:ext>
            </a:extLst>
          </p:cNvPr>
          <p:cNvCxnSpPr>
            <a:cxnSpLocks/>
            <a:stCxn id="16388" idx="0"/>
            <a:endCxn id="63" idx="0"/>
          </p:cNvCxnSpPr>
          <p:nvPr/>
        </p:nvCxnSpPr>
        <p:spPr>
          <a:xfrm rot="16200000" flipV="1">
            <a:off x="5810300" y="-635204"/>
            <a:ext cx="1549946" cy="5772798"/>
          </a:xfrm>
          <a:prstGeom prst="bentConnector3">
            <a:avLst>
              <a:gd name="adj1" fmla="val 124353"/>
            </a:avLst>
          </a:prstGeom>
          <a:ln w="28575">
            <a:solidFill>
              <a:srgbClr val="EA4D5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Rectángulo: esquinas redondeadas 65">
            <a:extLst>
              <a:ext uri="{FF2B5EF4-FFF2-40B4-BE49-F238E27FC236}">
                <a16:creationId xmlns:a16="http://schemas.microsoft.com/office/drawing/2014/main" id="{3E67BFB4-C0F2-4A64-8062-2A4472764D14}"/>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4</a:t>
            </a:r>
          </a:p>
        </p:txBody>
      </p:sp>
      <p:sp>
        <p:nvSpPr>
          <p:cNvPr id="67" name="CuadroTexto 66">
            <a:extLst>
              <a:ext uri="{FF2B5EF4-FFF2-40B4-BE49-F238E27FC236}">
                <a16:creationId xmlns:a16="http://schemas.microsoft.com/office/drawing/2014/main" id="{EB44B813-D394-47FB-AC9D-93C827B6739B}"/>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Let’s play – Design a home project: </a:t>
            </a:r>
            <a:r>
              <a:rPr lang="en-US" sz="2000" dirty="0"/>
              <a:t>How to become more knowledgeable on IoT? (3/3)</a:t>
            </a:r>
          </a:p>
        </p:txBody>
      </p:sp>
      <p:sp>
        <p:nvSpPr>
          <p:cNvPr id="68" name="Rectángulo 67">
            <a:extLst>
              <a:ext uri="{FF2B5EF4-FFF2-40B4-BE49-F238E27FC236}">
                <a16:creationId xmlns:a16="http://schemas.microsoft.com/office/drawing/2014/main" id="{22B461EE-E560-4C73-87FE-F941453AF12D}"/>
              </a:ext>
            </a:extLst>
          </p:cNvPr>
          <p:cNvSpPr/>
          <p:nvPr/>
        </p:nvSpPr>
        <p:spPr>
          <a:xfrm>
            <a:off x="8727973" y="1461694"/>
            <a:ext cx="2855869" cy="45527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ángulo 68">
            <a:extLst>
              <a:ext uri="{FF2B5EF4-FFF2-40B4-BE49-F238E27FC236}">
                <a16:creationId xmlns:a16="http://schemas.microsoft.com/office/drawing/2014/main" id="{F3BE3468-2723-4ED0-AC74-28648DE68309}"/>
              </a:ext>
            </a:extLst>
          </p:cNvPr>
          <p:cNvSpPr/>
          <p:nvPr/>
        </p:nvSpPr>
        <p:spPr>
          <a:xfrm>
            <a:off x="6638041" y="1476221"/>
            <a:ext cx="1714088" cy="45709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2">
            <a:extLst>
              <a:ext uri="{FF2B5EF4-FFF2-40B4-BE49-F238E27FC236}">
                <a16:creationId xmlns:a16="http://schemas.microsoft.com/office/drawing/2014/main" id="{BB221DBB-6A68-4E24-B0F1-AE0A399A6AF0}"/>
              </a:ext>
            </a:extLst>
          </p:cNvPr>
          <p:cNvPicPr>
            <a:picLocks noChangeAspect="1" noChangeArrowheads="1"/>
          </p:cNvPicPr>
          <p:nvPr/>
        </p:nvPicPr>
        <p:blipFill>
          <a:blip r:embed="rId23" cstate="hqprint">
            <a:extLst>
              <a:ext uri="{28A0092B-C50C-407E-A947-70E740481C1C}">
                <a14:useLocalDpi xmlns:a14="http://schemas.microsoft.com/office/drawing/2010/main"/>
              </a:ext>
            </a:extLst>
          </a:blip>
          <a:srcRect/>
          <a:stretch>
            <a:fillRect/>
          </a:stretch>
        </p:blipFill>
        <p:spPr bwMode="auto">
          <a:xfrm>
            <a:off x="3987163" y="5075730"/>
            <a:ext cx="276999" cy="276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8">
            <a:extLst>
              <a:ext uri="{FF2B5EF4-FFF2-40B4-BE49-F238E27FC236}">
                <a16:creationId xmlns:a16="http://schemas.microsoft.com/office/drawing/2014/main" id="{738E035E-7695-5A6E-3095-90CEB7E3DE67}"/>
              </a:ext>
            </a:extLst>
          </p:cNvPr>
          <p:cNvSpPr>
            <a:spLocks noChangeArrowheads="1"/>
          </p:cNvSpPr>
          <p:nvPr/>
        </p:nvSpPr>
        <p:spPr bwMode="auto">
          <a:xfrm>
            <a:off x="4413449" y="5394321"/>
            <a:ext cx="1712629"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en-US" altLang="es-ES" sz="1200" i="1" dirty="0"/>
              <a:t>Solar </a:t>
            </a:r>
            <a:r>
              <a:rPr lang="en-US" altLang="es-ES" sz="1200" i="1" dirty="0" err="1"/>
              <a:t>Wifi</a:t>
            </a:r>
            <a:r>
              <a:rPr lang="en-US" altLang="es-ES" sz="1200" i="1" dirty="0"/>
              <a:t> </a:t>
            </a:r>
          </a:p>
          <a:p>
            <a:pPr marR="0" lvl="0" indent="0" algn="ctr" fontAlgn="base">
              <a:lnSpc>
                <a:spcPct val="100000"/>
              </a:lnSpc>
              <a:spcBef>
                <a:spcPct val="0"/>
              </a:spcBef>
              <a:spcAft>
                <a:spcPct val="0"/>
              </a:spcAft>
              <a:buClrTx/>
              <a:buSzTx/>
              <a:buFontTx/>
              <a:buNone/>
              <a:tabLst/>
            </a:pPr>
            <a:r>
              <a:rPr lang="en-US" altLang="es-ES" sz="1200" i="1" dirty="0"/>
              <a:t>Movement sensor </a:t>
            </a:r>
          </a:p>
          <a:p>
            <a:pPr marR="0" lvl="0" indent="0" algn="ctr" fontAlgn="base">
              <a:lnSpc>
                <a:spcPct val="100000"/>
              </a:lnSpc>
              <a:spcBef>
                <a:spcPct val="0"/>
              </a:spcBef>
              <a:spcAft>
                <a:spcPct val="0"/>
              </a:spcAft>
              <a:buClrTx/>
              <a:buSzTx/>
              <a:buFontTx/>
              <a:buNone/>
              <a:tabLst/>
            </a:pPr>
            <a:r>
              <a:rPr lang="en-US" altLang="es-ES" sz="1200" i="1" dirty="0"/>
              <a:t>&amp; alarm</a:t>
            </a:r>
          </a:p>
        </p:txBody>
      </p:sp>
      <p:pic>
        <p:nvPicPr>
          <p:cNvPr id="10" name="Imagen 9">
            <a:extLst>
              <a:ext uri="{FF2B5EF4-FFF2-40B4-BE49-F238E27FC236}">
                <a16:creationId xmlns:a16="http://schemas.microsoft.com/office/drawing/2014/main" id="{11687509-6E4F-84A4-A0BE-29B915B54108}"/>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4899030" y="4609719"/>
            <a:ext cx="741468" cy="741468"/>
          </a:xfrm>
          <a:prstGeom prst="rect">
            <a:avLst/>
          </a:prstGeom>
        </p:spPr>
      </p:pic>
      <p:pic>
        <p:nvPicPr>
          <p:cNvPr id="1026" name="Picture 2" descr="Public , Cloud Computing flat icon. vector de Stock | Adobe Stock">
            <a:extLst>
              <a:ext uri="{FF2B5EF4-FFF2-40B4-BE49-F238E27FC236}">
                <a16:creationId xmlns:a16="http://schemas.microsoft.com/office/drawing/2014/main" id="{650D90EE-FDD1-804F-B368-99B45DF97BD0}"/>
              </a:ext>
            </a:extLst>
          </p:cNvPr>
          <p:cNvPicPr>
            <a:picLocks noChangeAspect="1" noChangeArrowheads="1"/>
          </p:cNvPicPr>
          <p:nvPr/>
        </p:nvPicPr>
        <p:blipFill rotWithShape="1">
          <a:blip r:embed="rId2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061863" y="4553020"/>
            <a:ext cx="372136" cy="3248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ublic , Cloud Computing flat icon. vector de Stock | Adobe Stock">
            <a:extLst>
              <a:ext uri="{FF2B5EF4-FFF2-40B4-BE49-F238E27FC236}">
                <a16:creationId xmlns:a16="http://schemas.microsoft.com/office/drawing/2014/main" id="{1AC41401-EEA7-1184-9334-E301A3C20122}"/>
              </a:ext>
            </a:extLst>
          </p:cNvPr>
          <p:cNvPicPr>
            <a:picLocks noChangeAspect="1" noChangeArrowheads="1"/>
          </p:cNvPicPr>
          <p:nvPr/>
        </p:nvPicPr>
        <p:blipFill rotWithShape="1">
          <a:blip r:embed="rId2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610575" y="4520534"/>
            <a:ext cx="372136" cy="3248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ublic , Cloud Computing flat icon. vector de Stock | Adobe Stock">
            <a:extLst>
              <a:ext uri="{FF2B5EF4-FFF2-40B4-BE49-F238E27FC236}">
                <a16:creationId xmlns:a16="http://schemas.microsoft.com/office/drawing/2014/main" id="{E84797C5-4EB6-2987-3118-BDEBFF97552F}"/>
              </a:ext>
            </a:extLst>
          </p:cNvPr>
          <p:cNvPicPr>
            <a:picLocks noChangeAspect="1" noChangeArrowheads="1"/>
          </p:cNvPicPr>
          <p:nvPr/>
        </p:nvPicPr>
        <p:blipFill rotWithShape="1">
          <a:blip r:embed="rId2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704006" y="2989832"/>
            <a:ext cx="372136" cy="32480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angular 15">
            <a:extLst>
              <a:ext uri="{FF2B5EF4-FFF2-40B4-BE49-F238E27FC236}">
                <a16:creationId xmlns:a16="http://schemas.microsoft.com/office/drawing/2014/main" id="{D7B4287E-3F98-4917-18CA-955D9741C024}"/>
              </a:ext>
            </a:extLst>
          </p:cNvPr>
          <p:cNvCxnSpPr>
            <a:cxnSpLocks/>
            <a:stCxn id="10" idx="0"/>
            <a:endCxn id="52" idx="0"/>
          </p:cNvCxnSpPr>
          <p:nvPr/>
        </p:nvCxnSpPr>
        <p:spPr>
          <a:xfrm rot="16200000" flipV="1">
            <a:off x="3698021" y="3037976"/>
            <a:ext cx="1968094" cy="1175392"/>
          </a:xfrm>
          <a:prstGeom prst="bentConnector3">
            <a:avLst>
              <a:gd name="adj1" fmla="val 10325"/>
            </a:avLst>
          </a:prstGeom>
          <a:ln w="28575">
            <a:solidFill>
              <a:srgbClr val="EA4D5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68" name="Conector: angular 7167">
            <a:extLst>
              <a:ext uri="{FF2B5EF4-FFF2-40B4-BE49-F238E27FC236}">
                <a16:creationId xmlns:a16="http://schemas.microsoft.com/office/drawing/2014/main" id="{350CD6B6-58D2-0B4F-C766-05CF15A1D3E2}"/>
              </a:ext>
            </a:extLst>
          </p:cNvPr>
          <p:cNvCxnSpPr>
            <a:cxnSpLocks/>
            <a:stCxn id="16396" idx="3"/>
            <a:endCxn id="36" idx="2"/>
          </p:cNvCxnSpPr>
          <p:nvPr/>
        </p:nvCxnSpPr>
        <p:spPr>
          <a:xfrm>
            <a:off x="2006173" y="5042275"/>
            <a:ext cx="1747651" cy="676816"/>
          </a:xfrm>
          <a:prstGeom prst="bentConnector4">
            <a:avLst>
              <a:gd name="adj1" fmla="val 37567"/>
              <a:gd name="adj2" fmla="val 123150"/>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74" name="Conector: angular 7173">
            <a:extLst>
              <a:ext uri="{FF2B5EF4-FFF2-40B4-BE49-F238E27FC236}">
                <a16:creationId xmlns:a16="http://schemas.microsoft.com/office/drawing/2014/main" id="{62D164E6-E205-BF32-BC04-0F779EE6F54B}"/>
              </a:ext>
            </a:extLst>
          </p:cNvPr>
          <p:cNvCxnSpPr>
            <a:cxnSpLocks/>
            <a:stCxn id="16396" idx="3"/>
            <a:endCxn id="2" idx="2"/>
          </p:cNvCxnSpPr>
          <p:nvPr/>
        </p:nvCxnSpPr>
        <p:spPr>
          <a:xfrm>
            <a:off x="2006173" y="5042275"/>
            <a:ext cx="3263591" cy="880404"/>
          </a:xfrm>
          <a:prstGeom prst="bentConnector4">
            <a:avLst>
              <a:gd name="adj1" fmla="val 19881"/>
              <a:gd name="adj2" fmla="val 125965"/>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80" name="Conector: angular 7179">
            <a:extLst>
              <a:ext uri="{FF2B5EF4-FFF2-40B4-BE49-F238E27FC236}">
                <a16:creationId xmlns:a16="http://schemas.microsoft.com/office/drawing/2014/main" id="{A2A9C12A-348B-A894-08DD-63D8A230837D}"/>
              </a:ext>
            </a:extLst>
          </p:cNvPr>
          <p:cNvCxnSpPr>
            <a:cxnSpLocks/>
            <a:stCxn id="27" idx="2"/>
            <a:endCxn id="16406" idx="3"/>
          </p:cNvCxnSpPr>
          <p:nvPr/>
        </p:nvCxnSpPr>
        <p:spPr>
          <a:xfrm rot="5400000" flipH="1" flipV="1">
            <a:off x="4496083" y="-984804"/>
            <a:ext cx="3999580" cy="9596769"/>
          </a:xfrm>
          <a:prstGeom prst="bentConnector4">
            <a:avLst>
              <a:gd name="adj1" fmla="val -5716"/>
              <a:gd name="adj2" fmla="val 105089"/>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91" name="Conector recto de flecha 7190">
            <a:extLst>
              <a:ext uri="{FF2B5EF4-FFF2-40B4-BE49-F238E27FC236}">
                <a16:creationId xmlns:a16="http://schemas.microsoft.com/office/drawing/2014/main" id="{1D905515-AEAD-3220-D354-D79C4DAF6CF0}"/>
              </a:ext>
            </a:extLst>
          </p:cNvPr>
          <p:cNvCxnSpPr>
            <a:cxnSpLocks/>
          </p:cNvCxnSpPr>
          <p:nvPr/>
        </p:nvCxnSpPr>
        <p:spPr>
          <a:xfrm>
            <a:off x="5585073" y="2585122"/>
            <a:ext cx="3179" cy="363440"/>
          </a:xfrm>
          <a:prstGeom prst="straightConnector1">
            <a:avLst/>
          </a:prstGeom>
          <a:ln w="28575">
            <a:solidFill>
              <a:srgbClr val="EA4D5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73" name="Conector recto de flecha 7172">
            <a:extLst>
              <a:ext uri="{FF2B5EF4-FFF2-40B4-BE49-F238E27FC236}">
                <a16:creationId xmlns:a16="http://schemas.microsoft.com/office/drawing/2014/main" id="{07B20150-E45D-C424-0252-A8FAE21D8D0A}"/>
              </a:ext>
            </a:extLst>
          </p:cNvPr>
          <p:cNvCxnSpPr/>
          <p:nvPr/>
        </p:nvCxnSpPr>
        <p:spPr>
          <a:xfrm flipH="1">
            <a:off x="11467257" y="3131087"/>
            <a:ext cx="316034" cy="0"/>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7175" name="Conector recto de flecha 7174">
            <a:extLst>
              <a:ext uri="{FF2B5EF4-FFF2-40B4-BE49-F238E27FC236}">
                <a16:creationId xmlns:a16="http://schemas.microsoft.com/office/drawing/2014/main" id="{9A91ECEA-4EFC-4603-29B3-24DA644B1C61}"/>
              </a:ext>
            </a:extLst>
          </p:cNvPr>
          <p:cNvCxnSpPr/>
          <p:nvPr/>
        </p:nvCxnSpPr>
        <p:spPr>
          <a:xfrm flipH="1">
            <a:off x="11467257" y="4592153"/>
            <a:ext cx="316034" cy="0"/>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7177" name="Conector recto de flecha 7176">
            <a:extLst>
              <a:ext uri="{FF2B5EF4-FFF2-40B4-BE49-F238E27FC236}">
                <a16:creationId xmlns:a16="http://schemas.microsoft.com/office/drawing/2014/main" id="{645BFC25-FA05-6E88-EE43-5E771A286642}"/>
              </a:ext>
            </a:extLst>
          </p:cNvPr>
          <p:cNvCxnSpPr>
            <a:cxnSpLocks/>
          </p:cNvCxnSpPr>
          <p:nvPr/>
        </p:nvCxnSpPr>
        <p:spPr>
          <a:xfrm flipH="1">
            <a:off x="1748396" y="3430928"/>
            <a:ext cx="0" cy="270722"/>
          </a:xfrm>
          <a:prstGeom prst="straightConnector1">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78" name="Conector recto de flecha 7177">
            <a:extLst>
              <a:ext uri="{FF2B5EF4-FFF2-40B4-BE49-F238E27FC236}">
                <a16:creationId xmlns:a16="http://schemas.microsoft.com/office/drawing/2014/main" id="{ADF00382-E460-6ABE-8228-7634C50CE34F}"/>
              </a:ext>
            </a:extLst>
          </p:cNvPr>
          <p:cNvCxnSpPr>
            <a:cxnSpLocks/>
          </p:cNvCxnSpPr>
          <p:nvPr/>
        </p:nvCxnSpPr>
        <p:spPr>
          <a:xfrm flipH="1">
            <a:off x="1748396" y="4534070"/>
            <a:ext cx="0" cy="270722"/>
          </a:xfrm>
          <a:prstGeom prst="straightConnector1">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6EC24196-32B1-C90B-DA5B-3301E04815C2}"/>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26" name="Rectángulo 25">
            <a:extLst>
              <a:ext uri="{FF2B5EF4-FFF2-40B4-BE49-F238E27FC236}">
                <a16:creationId xmlns:a16="http://schemas.microsoft.com/office/drawing/2014/main" id="{6877C301-9B22-A3F3-A4B0-5A84D723D51C}"/>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29" name="CuadroTexto 28">
            <a:extLst>
              <a:ext uri="{FF2B5EF4-FFF2-40B4-BE49-F238E27FC236}">
                <a16:creationId xmlns:a16="http://schemas.microsoft.com/office/drawing/2014/main" id="{3C7BCA90-CF53-95AD-C9D0-CD4A541E17E2}"/>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30" name="Imagen 29">
            <a:extLst>
              <a:ext uri="{FF2B5EF4-FFF2-40B4-BE49-F238E27FC236}">
                <a16:creationId xmlns:a16="http://schemas.microsoft.com/office/drawing/2014/main" id="{CDD34A5E-C0F9-9CA0-73C0-6EEC882F31D3}"/>
              </a:ext>
            </a:extLst>
          </p:cNvPr>
          <p:cNvPicPr>
            <a:picLocks noChangeAspect="1"/>
          </p:cNvPicPr>
          <p:nvPr/>
        </p:nvPicPr>
        <p:blipFill>
          <a:blip r:embed="rId26"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63128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o 13" hidden="1">
            <a:extLst>
              <a:ext uri="{FF2B5EF4-FFF2-40B4-BE49-F238E27FC236}">
                <a16:creationId xmlns:a16="http://schemas.microsoft.com/office/drawing/2014/main" id="{9A3B3E73-6390-4F52-9093-0747221F79E0}"/>
              </a:ext>
            </a:extLst>
          </p:cNvPr>
          <p:cNvGraphicFramePr>
            <a:graphicFrameLocks noChangeAspect="1"/>
          </p:cNvGraphicFramePr>
          <p:nvPr>
            <p:custDataLst>
              <p:tags r:id="rId1"/>
            </p:custDataLst>
            <p:extLst>
              <p:ext uri="{D42A27DB-BD31-4B8C-83A1-F6EECF244321}">
                <p14:modId xmlns:p14="http://schemas.microsoft.com/office/powerpoint/2010/main" val="347901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14" name="Objeto 13" hidden="1">
                        <a:extLst>
                          <a:ext uri="{FF2B5EF4-FFF2-40B4-BE49-F238E27FC236}">
                            <a16:creationId xmlns:a16="http://schemas.microsoft.com/office/drawing/2014/main" id="{9A3B3E73-6390-4F52-9093-0747221F79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D4565335-8FD1-4E62-BA94-9CF424A2CC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0" y="1"/>
            <a:ext cx="2501901" cy="6858000"/>
          </a:xfrm>
          <a:prstGeom prst="rect">
            <a:avLst/>
          </a:prstGeom>
        </p:spPr>
      </p:pic>
      <p:sp>
        <p:nvSpPr>
          <p:cNvPr id="2" name="CuadroTexto 1">
            <a:extLst>
              <a:ext uri="{FF2B5EF4-FFF2-40B4-BE49-F238E27FC236}">
                <a16:creationId xmlns:a16="http://schemas.microsoft.com/office/drawing/2014/main" id="{23E227AA-EA96-4662-8BB1-24C8EFD432D9}"/>
              </a:ext>
            </a:extLst>
          </p:cNvPr>
          <p:cNvSpPr txBox="1"/>
          <p:nvPr/>
        </p:nvSpPr>
        <p:spPr>
          <a:xfrm flipH="1">
            <a:off x="2623817" y="47279"/>
            <a:ext cx="7613002" cy="5226944"/>
          </a:xfrm>
          <a:prstGeom prst="rect">
            <a:avLst/>
          </a:prstGeom>
          <a:noFill/>
        </p:spPr>
        <p:txBody>
          <a:bodyPr wrap="square" rtlCol="0">
            <a:spAutoFit/>
          </a:bodyPr>
          <a:lstStyle/>
          <a:p>
            <a:r>
              <a:rPr lang="en-US" sz="3600" dirty="0">
                <a:solidFill>
                  <a:schemeClr val="accent1">
                    <a:lumMod val="50000"/>
                  </a:schemeClr>
                </a:solidFill>
              </a:rPr>
              <a:t>Agenda</a:t>
            </a:r>
          </a:p>
          <a:p>
            <a:pPr marL="457200" indent="-457200">
              <a:lnSpc>
                <a:spcPct val="150000"/>
              </a:lnSpc>
              <a:spcAft>
                <a:spcPts val="1200"/>
              </a:spcAft>
              <a:buFont typeface="Arial" panose="020B0604020202020204" pitchFamily="34" charset="0"/>
              <a:buChar char="•"/>
            </a:pPr>
            <a:r>
              <a:rPr lang="en-US" sz="2800" dirty="0">
                <a:solidFill>
                  <a:srgbClr val="C4D3EC"/>
                </a:solidFill>
              </a:rPr>
              <a:t>Introduction to IoT</a:t>
            </a:r>
          </a:p>
          <a:p>
            <a:pPr marL="457200" indent="-457200">
              <a:lnSpc>
                <a:spcPct val="150000"/>
              </a:lnSpc>
              <a:spcAft>
                <a:spcPts val="1200"/>
              </a:spcAft>
              <a:buFont typeface="Arial" panose="020B0604020202020204" pitchFamily="34" charset="0"/>
              <a:buChar char="•"/>
            </a:pPr>
            <a:r>
              <a:rPr lang="en-US" sz="2800" dirty="0">
                <a:solidFill>
                  <a:srgbClr val="C4D3EC"/>
                </a:solidFill>
              </a:rPr>
              <a:t>IoT applications</a:t>
            </a:r>
          </a:p>
          <a:p>
            <a:pPr marL="457200" indent="-457200">
              <a:lnSpc>
                <a:spcPct val="150000"/>
              </a:lnSpc>
              <a:spcAft>
                <a:spcPts val="1200"/>
              </a:spcAft>
              <a:buFont typeface="Arial" panose="020B0604020202020204" pitchFamily="34" charset="0"/>
              <a:buChar char="•"/>
            </a:pPr>
            <a:r>
              <a:rPr lang="en-US" sz="2800" dirty="0">
                <a:solidFill>
                  <a:srgbClr val="C4D3EC"/>
                </a:solidFill>
              </a:rPr>
              <a:t>IoT value chain / market</a:t>
            </a:r>
          </a:p>
          <a:p>
            <a:pPr marL="457200" indent="-457200">
              <a:lnSpc>
                <a:spcPct val="150000"/>
              </a:lnSpc>
              <a:spcAft>
                <a:spcPts val="1200"/>
              </a:spcAft>
              <a:buFont typeface="Arial" panose="020B0604020202020204" pitchFamily="34" charset="0"/>
              <a:buChar char="•"/>
            </a:pPr>
            <a:r>
              <a:rPr lang="en-US" sz="2800" dirty="0">
                <a:solidFill>
                  <a:srgbClr val="C4D3EC"/>
                </a:solidFill>
              </a:rPr>
              <a:t>Let’s play – Design a home project</a:t>
            </a:r>
          </a:p>
          <a:p>
            <a:pPr marL="457200" indent="-457200">
              <a:lnSpc>
                <a:spcPct val="150000"/>
              </a:lnSpc>
              <a:spcAft>
                <a:spcPts val="1200"/>
              </a:spcAft>
              <a:buFont typeface="Arial" panose="020B0604020202020204" pitchFamily="34" charset="0"/>
              <a:buChar char="•"/>
            </a:pPr>
            <a:r>
              <a:rPr lang="en-US" sz="2800" dirty="0">
                <a:solidFill>
                  <a:srgbClr val="203864"/>
                </a:solidFill>
              </a:rPr>
              <a:t>What limits/strengthen the development of IoT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Final exercise</a:t>
            </a:r>
          </a:p>
        </p:txBody>
      </p:sp>
      <p:sp>
        <p:nvSpPr>
          <p:cNvPr id="3" name="Rectángulo: esquinas redondeadas 2">
            <a:extLst>
              <a:ext uri="{FF2B5EF4-FFF2-40B4-BE49-F238E27FC236}">
                <a16:creationId xmlns:a16="http://schemas.microsoft.com/office/drawing/2014/main" id="{B709CCA6-3477-4955-BB6E-C12642E7EE71}"/>
              </a:ext>
            </a:extLst>
          </p:cNvPr>
          <p:cNvSpPr/>
          <p:nvPr/>
        </p:nvSpPr>
        <p:spPr>
          <a:xfrm>
            <a:off x="2623818" y="84952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1</a:t>
            </a:r>
          </a:p>
        </p:txBody>
      </p:sp>
      <p:sp>
        <p:nvSpPr>
          <p:cNvPr id="7" name="Rectángulo: esquinas redondeadas 6">
            <a:extLst>
              <a:ext uri="{FF2B5EF4-FFF2-40B4-BE49-F238E27FC236}">
                <a16:creationId xmlns:a16="http://schemas.microsoft.com/office/drawing/2014/main" id="{27862825-9384-43B7-AC57-7AA9EC8B135D}"/>
              </a:ext>
            </a:extLst>
          </p:cNvPr>
          <p:cNvSpPr/>
          <p:nvPr/>
        </p:nvSpPr>
        <p:spPr>
          <a:xfrm>
            <a:off x="2623818" y="1620698"/>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2</a:t>
            </a:r>
          </a:p>
        </p:txBody>
      </p:sp>
      <p:sp>
        <p:nvSpPr>
          <p:cNvPr id="8" name="Rectángulo: esquinas redondeadas 7">
            <a:extLst>
              <a:ext uri="{FF2B5EF4-FFF2-40B4-BE49-F238E27FC236}">
                <a16:creationId xmlns:a16="http://schemas.microsoft.com/office/drawing/2014/main" id="{E8C6C6E5-C4D9-495F-9C5F-0636CDAD38D2}"/>
              </a:ext>
            </a:extLst>
          </p:cNvPr>
          <p:cNvSpPr/>
          <p:nvPr/>
        </p:nvSpPr>
        <p:spPr>
          <a:xfrm>
            <a:off x="2623818" y="2450011"/>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3</a:t>
            </a:r>
          </a:p>
        </p:txBody>
      </p:sp>
      <p:sp>
        <p:nvSpPr>
          <p:cNvPr id="9" name="Rectángulo: esquinas redondeadas 8">
            <a:extLst>
              <a:ext uri="{FF2B5EF4-FFF2-40B4-BE49-F238E27FC236}">
                <a16:creationId xmlns:a16="http://schemas.microsoft.com/office/drawing/2014/main" id="{59A5EE8D-CD13-440F-A724-BF70A7897F72}"/>
              </a:ext>
            </a:extLst>
          </p:cNvPr>
          <p:cNvSpPr/>
          <p:nvPr/>
        </p:nvSpPr>
        <p:spPr>
          <a:xfrm>
            <a:off x="2623818" y="3216333"/>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4</a:t>
            </a:r>
          </a:p>
        </p:txBody>
      </p:sp>
      <p:sp>
        <p:nvSpPr>
          <p:cNvPr id="4" name="Marcador de número de diapositiva 3">
            <a:extLst>
              <a:ext uri="{FF2B5EF4-FFF2-40B4-BE49-F238E27FC236}">
                <a16:creationId xmlns:a16="http://schemas.microsoft.com/office/drawing/2014/main" id="{83C5D6BC-5DCC-40EE-A4DD-EFA986367C59}"/>
              </a:ext>
            </a:extLst>
          </p:cNvPr>
          <p:cNvSpPr>
            <a:spLocks noGrp="1"/>
          </p:cNvSpPr>
          <p:nvPr>
            <p:ph type="sldNum" sz="quarter" idx="12"/>
          </p:nvPr>
        </p:nvSpPr>
        <p:spPr/>
        <p:txBody>
          <a:bodyPr/>
          <a:lstStyle/>
          <a:p>
            <a:fld id="{76397203-FB75-4989-8213-456EBAC8FDF7}" type="slidenum">
              <a:rPr lang="es-ES" smtClean="0"/>
              <a:t>27</a:t>
            </a:fld>
            <a:endParaRPr lang="es-ES"/>
          </a:p>
        </p:txBody>
      </p:sp>
      <p:sp>
        <p:nvSpPr>
          <p:cNvPr id="12" name="Rectángulo: esquinas redondeadas 11">
            <a:extLst>
              <a:ext uri="{FF2B5EF4-FFF2-40B4-BE49-F238E27FC236}">
                <a16:creationId xmlns:a16="http://schemas.microsoft.com/office/drawing/2014/main" id="{E7D82747-919B-4F1C-AD9C-60AFEC48C22A}"/>
              </a:ext>
            </a:extLst>
          </p:cNvPr>
          <p:cNvSpPr/>
          <p:nvPr/>
        </p:nvSpPr>
        <p:spPr>
          <a:xfrm>
            <a:off x="2623818" y="401693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5</a:t>
            </a:r>
          </a:p>
        </p:txBody>
      </p:sp>
      <p:sp>
        <p:nvSpPr>
          <p:cNvPr id="13" name="Rectángulo: esquinas redondeadas 12">
            <a:extLst>
              <a:ext uri="{FF2B5EF4-FFF2-40B4-BE49-F238E27FC236}">
                <a16:creationId xmlns:a16="http://schemas.microsoft.com/office/drawing/2014/main" id="{86349909-356E-4A29-90F5-5D0DBBC9B601}"/>
              </a:ext>
            </a:extLst>
          </p:cNvPr>
          <p:cNvSpPr/>
          <p:nvPr/>
        </p:nvSpPr>
        <p:spPr>
          <a:xfrm>
            <a:off x="2623818" y="479820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6</a:t>
            </a:r>
          </a:p>
        </p:txBody>
      </p:sp>
      <p:pic>
        <p:nvPicPr>
          <p:cNvPr id="6" name="Imagen 5">
            <a:extLst>
              <a:ext uri="{FF2B5EF4-FFF2-40B4-BE49-F238E27FC236}">
                <a16:creationId xmlns:a16="http://schemas.microsoft.com/office/drawing/2014/main" id="{72EC9E40-43D3-604B-60D4-3AC9E8DDDC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803387" y="136525"/>
            <a:ext cx="1236213" cy="919624"/>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37706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52D4F-1FF0-0640-61E4-05651D039589}"/>
            </a:ext>
          </a:extLst>
        </p:cNvPr>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E845B426-A256-C700-48C1-2E54F24BB2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A8E6FF10-5EBF-3B6C-27C3-6BADD8011AC4}"/>
              </a:ext>
            </a:extLst>
          </p:cNvPr>
          <p:cNvSpPr>
            <a:spLocks noGrp="1"/>
          </p:cNvSpPr>
          <p:nvPr>
            <p:ph type="sldNum" sz="quarter" idx="12"/>
          </p:nvPr>
        </p:nvSpPr>
        <p:spPr/>
        <p:txBody>
          <a:bodyPr/>
          <a:lstStyle/>
          <a:p>
            <a:fld id="{76397203-FB75-4989-8213-456EBAC8FDF7}" type="slidenum">
              <a:rPr lang="es-ES" smtClean="0"/>
              <a:t>28</a:t>
            </a:fld>
            <a:endParaRPr lang="es-ES"/>
          </a:p>
        </p:txBody>
      </p:sp>
      <p:sp>
        <p:nvSpPr>
          <p:cNvPr id="17" name="Rectángulo 16">
            <a:extLst>
              <a:ext uri="{FF2B5EF4-FFF2-40B4-BE49-F238E27FC236}">
                <a16:creationId xmlns:a16="http://schemas.microsoft.com/office/drawing/2014/main" id="{051A90E1-8C60-030D-8A2D-09B4EBF02378}"/>
              </a:ext>
            </a:extLst>
          </p:cNvPr>
          <p:cNvSpPr/>
          <p:nvPr/>
        </p:nvSpPr>
        <p:spPr>
          <a:xfrm rot="5400000">
            <a:off x="6081801" y="248515"/>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9" name="Rectángulo: esquinas redondeadas 18">
            <a:extLst>
              <a:ext uri="{FF2B5EF4-FFF2-40B4-BE49-F238E27FC236}">
                <a16:creationId xmlns:a16="http://schemas.microsoft.com/office/drawing/2014/main" id="{D1C28A7D-A91E-465C-9514-007460EDCB78}"/>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5</a:t>
            </a:r>
          </a:p>
        </p:txBody>
      </p:sp>
      <p:sp>
        <p:nvSpPr>
          <p:cNvPr id="24" name="CuadroTexto 23">
            <a:extLst>
              <a:ext uri="{FF2B5EF4-FFF2-40B4-BE49-F238E27FC236}">
                <a16:creationId xmlns:a16="http://schemas.microsoft.com/office/drawing/2014/main" id="{F93E020A-AF2F-B8F9-7E18-04B702A41A41}"/>
              </a:ext>
            </a:extLst>
          </p:cNvPr>
          <p:cNvSpPr txBox="1"/>
          <p:nvPr/>
        </p:nvSpPr>
        <p:spPr>
          <a:xfrm flipH="1">
            <a:off x="464227" y="526142"/>
            <a:ext cx="10463968" cy="400110"/>
          </a:xfrm>
          <a:prstGeom prst="rect">
            <a:avLst/>
          </a:prstGeom>
          <a:noFill/>
        </p:spPr>
        <p:txBody>
          <a:bodyPr wrap="square" rtlCol="0">
            <a:spAutoFit/>
          </a:bodyPr>
          <a:lstStyle/>
          <a:p>
            <a:r>
              <a:rPr lang="en-US" sz="2000" b="1" dirty="0">
                <a:solidFill>
                  <a:srgbClr val="00B0F0"/>
                </a:solidFill>
              </a:rPr>
              <a:t>What limits/strengthen the development of IoT: </a:t>
            </a:r>
            <a:r>
              <a:rPr lang="en-US" sz="2000" dirty="0"/>
              <a:t>When IoT goes too far </a:t>
            </a:r>
            <a:r>
              <a:rPr lang="en-US" sz="2000" dirty="0">
                <a:sym typeface="Wingdings" panose="05000000000000000000" pitchFamily="2" charset="2"/>
              </a:rPr>
              <a:t></a:t>
            </a:r>
            <a:endParaRPr lang="en-US" sz="2000" dirty="0"/>
          </a:p>
        </p:txBody>
      </p:sp>
      <p:sp>
        <p:nvSpPr>
          <p:cNvPr id="5" name="CuadroTexto 4">
            <a:extLst>
              <a:ext uri="{FF2B5EF4-FFF2-40B4-BE49-F238E27FC236}">
                <a16:creationId xmlns:a16="http://schemas.microsoft.com/office/drawing/2014/main" id="{FB6B6BA3-F053-2726-3548-CF5D54E3F851}"/>
              </a:ext>
            </a:extLst>
          </p:cNvPr>
          <p:cNvSpPr txBox="1"/>
          <p:nvPr/>
        </p:nvSpPr>
        <p:spPr>
          <a:xfrm>
            <a:off x="566862" y="1183379"/>
            <a:ext cx="11244137" cy="3231654"/>
          </a:xfrm>
          <a:prstGeom prst="rect">
            <a:avLst/>
          </a:prstGeom>
          <a:noFill/>
        </p:spPr>
        <p:txBody>
          <a:bodyPr wrap="square">
            <a:spAutoFit/>
          </a:bodyPr>
          <a:lstStyle/>
          <a:p>
            <a:r>
              <a:rPr lang="en-US" b="1" dirty="0"/>
              <a:t> Smart Toilet Paper Holder </a:t>
            </a:r>
            <a:r>
              <a:rPr lang="en-US" dirty="0"/>
              <a:t>:  </a:t>
            </a:r>
            <a:r>
              <a:rPr lang="en-US" b="0" i="0" dirty="0">
                <a:effectLst/>
                <a:latin typeface="myriad-pro"/>
              </a:rPr>
              <a:t>The </a:t>
            </a:r>
            <a:r>
              <a:rPr lang="en-US" b="0" i="0" dirty="0" err="1">
                <a:effectLst/>
                <a:latin typeface="myriad-pro"/>
              </a:rPr>
              <a:t>IOToilet</a:t>
            </a:r>
            <a:r>
              <a:rPr lang="en-US" b="0" i="0" dirty="0">
                <a:effectLst/>
                <a:latin typeface="myriad-pro"/>
              </a:rPr>
              <a:t> is the first smart toilet paper holder, that keeps track of our daily usage of toilet paper and allows accumulating stats showing these metrics. And why should I care about my daily usage of toilet paper you may ask? Well, as it turns out, our abdominal health, especially the digestion cycle, has a lot to do with both our physical health and our mental one</a:t>
            </a:r>
            <a:r>
              <a:rPr lang="en-US" b="0" i="0" dirty="0">
                <a:solidFill>
                  <a:srgbClr val="555555"/>
                </a:solidFill>
                <a:effectLst/>
                <a:latin typeface="myriad-pro"/>
              </a:rPr>
              <a:t>. </a:t>
            </a:r>
            <a:r>
              <a:rPr lang="en-US" dirty="0">
                <a:hlinkClick r:id="rId5"/>
              </a:rPr>
              <a:t>https://www.instructables.com/IOToilet/</a:t>
            </a:r>
            <a:r>
              <a:rPr lang="en-US" dirty="0">
                <a:solidFill>
                  <a:srgbClr val="555555"/>
                </a:solidFill>
                <a:latin typeface="myriad-pro"/>
              </a:rPr>
              <a:t> </a:t>
            </a:r>
          </a:p>
          <a:p>
            <a:endParaRPr lang="en-US" dirty="0">
              <a:solidFill>
                <a:srgbClr val="555555"/>
              </a:solidFill>
              <a:latin typeface="myriad-pro"/>
            </a:endParaRPr>
          </a:p>
          <a:p>
            <a:r>
              <a:rPr lang="en-US" sz="2000" b="1" dirty="0">
                <a:latin typeface="myriad-pro"/>
              </a:rPr>
              <a:t>Other examples:</a:t>
            </a:r>
          </a:p>
          <a:p>
            <a:pPr marL="285750" indent="-285750">
              <a:buFont typeface="Arial" panose="020B0604020202020204" pitchFamily="34" charset="0"/>
              <a:buChar char="•"/>
            </a:pPr>
            <a:r>
              <a:rPr lang="en-US" b="1" i="0" dirty="0">
                <a:solidFill>
                  <a:srgbClr val="000000"/>
                </a:solidFill>
                <a:effectLst/>
                <a:latin typeface="Arial" panose="020B0604020202020204" pitchFamily="34" charset="0"/>
              </a:rPr>
              <a:t>Smart fork</a:t>
            </a:r>
            <a:r>
              <a:rPr lang="en-US" b="0" i="0" dirty="0">
                <a:solidFill>
                  <a:srgbClr val="000000"/>
                </a:solidFill>
                <a:effectLst/>
                <a:latin typeface="Arial" panose="020B0604020202020204" pitchFamily="34" charset="0"/>
              </a:rPr>
              <a:t>, because great food should be measured in "fork servings.“</a:t>
            </a:r>
            <a:endParaRPr lang="en-US" b="0" i="0" dirty="0">
              <a:solidFill>
                <a:srgbClr val="555555"/>
              </a:solidFill>
              <a:effectLst/>
              <a:latin typeface="myriad-pro"/>
            </a:endParaRPr>
          </a:p>
          <a:p>
            <a:pPr marL="285750" indent="-285750">
              <a:buFont typeface="Arial" panose="020B0604020202020204" pitchFamily="34" charset="0"/>
              <a:buChar char="•"/>
            </a:pPr>
            <a:r>
              <a:rPr lang="en-US" b="1" i="0" dirty="0">
                <a:solidFill>
                  <a:srgbClr val="000000"/>
                </a:solidFill>
                <a:effectLst/>
                <a:latin typeface="Arial" panose="020B0604020202020204" pitchFamily="34" charset="0"/>
              </a:rPr>
              <a:t>Smart egg tray</a:t>
            </a:r>
            <a:r>
              <a:rPr lang="en-US" b="0" i="0" dirty="0">
                <a:solidFill>
                  <a:srgbClr val="000000"/>
                </a:solidFill>
                <a:effectLst/>
                <a:latin typeface="Arial" panose="020B0604020202020204" pitchFamily="34" charset="0"/>
              </a:rPr>
              <a:t>, so you know how many eggs are left, without opening the fridge door.</a:t>
            </a:r>
            <a:endParaRPr lang="en-US" dirty="0">
              <a:solidFill>
                <a:srgbClr val="555555"/>
              </a:solidFill>
              <a:latin typeface="myriad-pro"/>
            </a:endParaRPr>
          </a:p>
          <a:p>
            <a:pPr marL="285750" indent="-285750">
              <a:buFont typeface="Arial" panose="020B0604020202020204" pitchFamily="34" charset="0"/>
              <a:buChar char="•"/>
            </a:pPr>
            <a:r>
              <a:rPr lang="en-US" b="1" i="0" dirty="0">
                <a:solidFill>
                  <a:srgbClr val="000000"/>
                </a:solidFill>
                <a:effectLst/>
                <a:latin typeface="Arial" panose="020B0604020202020204" pitchFamily="34" charset="0"/>
              </a:rPr>
              <a:t>Smart frying pan</a:t>
            </a:r>
            <a:r>
              <a:rPr lang="en-US" b="0" i="0" dirty="0">
                <a:solidFill>
                  <a:srgbClr val="000000"/>
                </a:solidFill>
                <a:effectLst/>
                <a:latin typeface="Arial" panose="020B0604020202020204" pitchFamily="34" charset="0"/>
              </a:rPr>
              <a:t>, so your smart egg tray and fork have someone else to talk to.</a:t>
            </a:r>
            <a:br>
              <a:rPr lang="en-US" b="1" i="0" dirty="0">
                <a:solidFill>
                  <a:srgbClr val="000000"/>
                </a:solidFill>
                <a:effectLst/>
                <a:latin typeface="Arial" panose="020B0604020202020204" pitchFamily="34" charset="0"/>
              </a:rPr>
            </a:br>
            <a:r>
              <a:rPr lang="en-US" b="1" i="0" dirty="0">
                <a:solidFill>
                  <a:srgbClr val="000000"/>
                </a:solidFill>
                <a:effectLst/>
                <a:latin typeface="Arial" panose="020B0604020202020204" pitchFamily="34" charset="0"/>
              </a:rPr>
              <a:t>Smart toothbrush</a:t>
            </a:r>
            <a:r>
              <a:rPr lang="en-US" b="0" i="0" dirty="0">
                <a:solidFill>
                  <a:srgbClr val="000000"/>
                </a:solidFill>
                <a:effectLst/>
                <a:latin typeface="Arial" panose="020B0604020202020204" pitchFamily="34" charset="0"/>
              </a:rPr>
              <a:t>, because we all remember lying to mom about brushing our teeth.</a:t>
            </a:r>
            <a:endParaRPr lang="en-US" dirty="0">
              <a:solidFill>
                <a:srgbClr val="555555"/>
              </a:solidFill>
              <a:latin typeface="myriad-pro"/>
            </a:endParaRPr>
          </a:p>
          <a:p>
            <a:endParaRPr lang="en-US" dirty="0"/>
          </a:p>
        </p:txBody>
      </p:sp>
      <p:sp>
        <p:nvSpPr>
          <p:cNvPr id="8" name="CuadroTexto 7">
            <a:extLst>
              <a:ext uri="{FF2B5EF4-FFF2-40B4-BE49-F238E27FC236}">
                <a16:creationId xmlns:a16="http://schemas.microsoft.com/office/drawing/2014/main" id="{FEE21642-6CD1-60BE-A95D-909FDA084B01}"/>
              </a:ext>
            </a:extLst>
          </p:cNvPr>
          <p:cNvSpPr txBox="1"/>
          <p:nvPr/>
        </p:nvSpPr>
        <p:spPr>
          <a:xfrm>
            <a:off x="2409035" y="5861074"/>
            <a:ext cx="8519160" cy="369332"/>
          </a:xfrm>
          <a:prstGeom prst="rect">
            <a:avLst/>
          </a:prstGeom>
          <a:noFill/>
        </p:spPr>
        <p:txBody>
          <a:bodyPr wrap="square">
            <a:spAutoFit/>
          </a:bodyPr>
          <a:lstStyle/>
          <a:p>
            <a:pPr algn="ctr"/>
            <a:r>
              <a:rPr lang="en-US" dirty="0">
                <a:hlinkClick r:id="rId6"/>
              </a:rPr>
              <a:t>https://www.qorvo.com/design-hub/blog/the-bottom-10-iot-gifts</a:t>
            </a:r>
            <a:r>
              <a:rPr lang="en-US" dirty="0"/>
              <a:t> </a:t>
            </a:r>
          </a:p>
        </p:txBody>
      </p:sp>
      <p:sp>
        <p:nvSpPr>
          <p:cNvPr id="2" name="Rectángulo 1">
            <a:extLst>
              <a:ext uri="{FF2B5EF4-FFF2-40B4-BE49-F238E27FC236}">
                <a16:creationId xmlns:a16="http://schemas.microsoft.com/office/drawing/2014/main" id="{0F0DF842-9C9B-23EF-F8B7-BB29D69D1B76}"/>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3" name="Rectángulo 2">
            <a:extLst>
              <a:ext uri="{FF2B5EF4-FFF2-40B4-BE49-F238E27FC236}">
                <a16:creationId xmlns:a16="http://schemas.microsoft.com/office/drawing/2014/main" id="{2F880FD9-0125-0910-2DCA-9CF7A0338311}"/>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6" name="CuadroTexto 5">
            <a:extLst>
              <a:ext uri="{FF2B5EF4-FFF2-40B4-BE49-F238E27FC236}">
                <a16:creationId xmlns:a16="http://schemas.microsoft.com/office/drawing/2014/main" id="{6CC5DD5D-39FB-9B02-B413-1E3E180A3935}"/>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7" name="Imagen 6">
            <a:extLst>
              <a:ext uri="{FF2B5EF4-FFF2-40B4-BE49-F238E27FC236}">
                <a16:creationId xmlns:a16="http://schemas.microsoft.com/office/drawing/2014/main" id="{697385C0-A988-FAC1-F0F3-BE53192F0336}"/>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06539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3389307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29</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81801" y="248515"/>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9" name="Rectángulo: esquinas redondeadas 18">
            <a:extLst>
              <a:ext uri="{FF2B5EF4-FFF2-40B4-BE49-F238E27FC236}">
                <a16:creationId xmlns:a16="http://schemas.microsoft.com/office/drawing/2014/main" id="{B17EC38B-E82B-46C0-BD0D-93CFC8391260}"/>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5</a:t>
            </a:r>
          </a:p>
        </p:txBody>
      </p:sp>
      <p:sp>
        <p:nvSpPr>
          <p:cNvPr id="24" name="CuadroTexto 23">
            <a:extLst>
              <a:ext uri="{FF2B5EF4-FFF2-40B4-BE49-F238E27FC236}">
                <a16:creationId xmlns:a16="http://schemas.microsoft.com/office/drawing/2014/main" id="{0A3E4EE5-1C1D-41C5-9D91-565AB1A6A7CE}"/>
              </a:ext>
            </a:extLst>
          </p:cNvPr>
          <p:cNvSpPr txBox="1"/>
          <p:nvPr/>
        </p:nvSpPr>
        <p:spPr>
          <a:xfrm flipH="1">
            <a:off x="464227" y="526142"/>
            <a:ext cx="10463968" cy="400110"/>
          </a:xfrm>
          <a:prstGeom prst="rect">
            <a:avLst/>
          </a:prstGeom>
          <a:noFill/>
        </p:spPr>
        <p:txBody>
          <a:bodyPr wrap="square" rtlCol="0">
            <a:spAutoFit/>
          </a:bodyPr>
          <a:lstStyle/>
          <a:p>
            <a:r>
              <a:rPr lang="en-US" sz="2000" b="1" dirty="0">
                <a:solidFill>
                  <a:srgbClr val="00B0F0"/>
                </a:solidFill>
              </a:rPr>
              <a:t>What limits/strengthen the development of IoT: </a:t>
            </a:r>
            <a:r>
              <a:rPr lang="en-US" sz="2000" dirty="0"/>
              <a:t>What is undermining the IoT development? (1/2)</a:t>
            </a:r>
          </a:p>
        </p:txBody>
      </p:sp>
      <p:sp>
        <p:nvSpPr>
          <p:cNvPr id="2" name="CuadroTexto 1">
            <a:extLst>
              <a:ext uri="{FF2B5EF4-FFF2-40B4-BE49-F238E27FC236}">
                <a16:creationId xmlns:a16="http://schemas.microsoft.com/office/drawing/2014/main" id="{94BBC26C-47A9-141B-FEC4-FAA9CCDE2C7D}"/>
              </a:ext>
            </a:extLst>
          </p:cNvPr>
          <p:cNvSpPr txBox="1"/>
          <p:nvPr/>
        </p:nvSpPr>
        <p:spPr>
          <a:xfrm>
            <a:off x="566863" y="1216722"/>
            <a:ext cx="9350722" cy="2031325"/>
          </a:xfrm>
          <a:prstGeom prst="rect">
            <a:avLst/>
          </a:prstGeom>
          <a:noFill/>
        </p:spPr>
        <p:txBody>
          <a:bodyPr wrap="square">
            <a:spAutoFit/>
          </a:bodyPr>
          <a:lstStyle/>
          <a:p>
            <a:r>
              <a:rPr lang="en-US" sz="1400" dirty="0"/>
              <a:t>Let’s take an example to understand it’s limitation  - What is a </a:t>
            </a:r>
            <a:r>
              <a:rPr lang="en-US" sz="1400" dirty="0" err="1"/>
              <a:t>SmartHome</a:t>
            </a:r>
            <a:r>
              <a:rPr lang="en-US" sz="1400" dirty="0"/>
              <a:t> composed of?</a:t>
            </a:r>
          </a:p>
          <a:p>
            <a:pPr marL="285750" indent="-285750">
              <a:buFont typeface="Arial" panose="020B0604020202020204" pitchFamily="34" charset="0"/>
              <a:buChar char="•"/>
            </a:pPr>
            <a:r>
              <a:rPr lang="en-US" sz="1400" b="1" dirty="0"/>
              <a:t>Home appliances : </a:t>
            </a:r>
            <a:r>
              <a:rPr lang="en-US" sz="1400" dirty="0"/>
              <a:t>Smart hover, Smart Washing Machine, Smart Fridge, Smart Dish Washer</a:t>
            </a:r>
          </a:p>
          <a:p>
            <a:pPr marL="285750" indent="-285750">
              <a:buFont typeface="Arial" panose="020B0604020202020204" pitchFamily="34" charset="0"/>
              <a:buChar char="•"/>
            </a:pPr>
            <a:r>
              <a:rPr lang="en-US" sz="1400" b="1" dirty="0"/>
              <a:t>Smart environment </a:t>
            </a:r>
            <a:r>
              <a:rPr lang="en-US" sz="1400" dirty="0"/>
              <a:t>:  Smart thermostat, Smart heat pump, Smart lights, Smart Blinds</a:t>
            </a:r>
          </a:p>
          <a:p>
            <a:pPr marL="285750" indent="-285750">
              <a:buFont typeface="Arial" panose="020B0604020202020204" pitchFamily="34" charset="0"/>
              <a:buChar char="•"/>
            </a:pPr>
            <a:r>
              <a:rPr lang="en-US" sz="1400" b="1" dirty="0"/>
              <a:t>Smart Security: </a:t>
            </a:r>
            <a:r>
              <a:rPr lang="en-US" sz="1400" dirty="0"/>
              <a:t>Smart Doorbell, Smart lock, Smart camera, Smart Alarm</a:t>
            </a:r>
          </a:p>
          <a:p>
            <a:pPr marL="285750" indent="-285750">
              <a:buFont typeface="Arial" panose="020B0604020202020204" pitchFamily="34" charset="0"/>
              <a:buChar char="•"/>
            </a:pPr>
            <a:r>
              <a:rPr lang="en-US" sz="1400" b="1" dirty="0"/>
              <a:t>Smart Energy: </a:t>
            </a:r>
            <a:r>
              <a:rPr lang="en-US" sz="1400" dirty="0"/>
              <a:t>Solar panel, Smart Battery</a:t>
            </a:r>
          </a:p>
          <a:p>
            <a:pPr marL="285750" indent="-285750">
              <a:buFont typeface="Arial" panose="020B0604020202020204" pitchFamily="34" charset="0"/>
              <a:buChar char="•"/>
            </a:pPr>
            <a:r>
              <a:rPr lang="en-US" sz="1400" b="1" dirty="0"/>
              <a:t>Smart transportation: </a:t>
            </a:r>
            <a:r>
              <a:rPr lang="en-US" sz="1400" dirty="0"/>
              <a:t>Electric Car</a:t>
            </a:r>
          </a:p>
          <a:p>
            <a:endParaRPr lang="en-US" sz="1400" dirty="0"/>
          </a:p>
          <a:p>
            <a:endParaRPr lang="en-US" sz="1400" dirty="0"/>
          </a:p>
          <a:p>
            <a:endParaRPr lang="en-US" sz="1400" dirty="0"/>
          </a:p>
        </p:txBody>
      </p:sp>
      <p:pic>
        <p:nvPicPr>
          <p:cNvPr id="2050" name="Picture 2" descr="What is a Smart Home? Everything You Need to Know|Definition from TechTarget">
            <a:extLst>
              <a:ext uri="{FF2B5EF4-FFF2-40B4-BE49-F238E27FC236}">
                <a16:creationId xmlns:a16="http://schemas.microsoft.com/office/drawing/2014/main" id="{C347DC76-185D-BA30-12C3-04BE1E39DC8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86600" y="2763306"/>
            <a:ext cx="4953000" cy="34671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EFA0C5E-20A1-CAFF-A443-9D06BB6D9161}"/>
              </a:ext>
            </a:extLst>
          </p:cNvPr>
          <p:cNvSpPr txBox="1"/>
          <p:nvPr/>
        </p:nvSpPr>
        <p:spPr>
          <a:xfrm>
            <a:off x="566863" y="2848714"/>
            <a:ext cx="6141026"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Are my devices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compatible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with one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How could I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coordinate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my different IoT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How could I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control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everything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from one place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(Open source / Proprietary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How to I ensure the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security</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of my house? If a hacker hacks my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smartlock</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Am I willing to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pay extra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for every device I buy?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How can I control a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device that is not smart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Should I make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my own system or buy one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Rectángulo 2">
            <a:extLst>
              <a:ext uri="{FF2B5EF4-FFF2-40B4-BE49-F238E27FC236}">
                <a16:creationId xmlns:a16="http://schemas.microsoft.com/office/drawing/2014/main" id="{335325FA-5F5E-2C49-265B-ECAE455FE545}"/>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5" name="Rectángulo 4">
            <a:extLst>
              <a:ext uri="{FF2B5EF4-FFF2-40B4-BE49-F238E27FC236}">
                <a16:creationId xmlns:a16="http://schemas.microsoft.com/office/drawing/2014/main" id="{549E3242-F17E-DC91-BF1E-B94D7C36627A}"/>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6" name="CuadroTexto 5">
            <a:extLst>
              <a:ext uri="{FF2B5EF4-FFF2-40B4-BE49-F238E27FC236}">
                <a16:creationId xmlns:a16="http://schemas.microsoft.com/office/drawing/2014/main" id="{6C402B7C-8C7A-2882-F421-FD783E9A4D31}"/>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8" name="Imagen 7">
            <a:extLst>
              <a:ext uri="{FF2B5EF4-FFF2-40B4-BE49-F238E27FC236}">
                <a16:creationId xmlns:a16="http://schemas.microsoft.com/office/drawing/2014/main" id="{704F642E-3895-62C1-70AD-005DC327B713}"/>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8909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3</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8" name="Rectángulo 17">
            <a:extLst>
              <a:ext uri="{FF2B5EF4-FFF2-40B4-BE49-F238E27FC236}">
                <a16:creationId xmlns:a16="http://schemas.microsoft.com/office/drawing/2014/main" id="{055ADD73-0C72-45D1-8DC8-213717E25876}"/>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20" name="Rectángulo 19">
            <a:extLst>
              <a:ext uri="{FF2B5EF4-FFF2-40B4-BE49-F238E27FC236}">
                <a16:creationId xmlns:a16="http://schemas.microsoft.com/office/drawing/2014/main" id="{B9E9E6BE-F350-4975-B373-AAFF272D2BAC}"/>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3" name="CuadroTexto 12">
            <a:extLst>
              <a:ext uri="{FF2B5EF4-FFF2-40B4-BE49-F238E27FC236}">
                <a16:creationId xmlns:a16="http://schemas.microsoft.com/office/drawing/2014/main" id="{531EC319-7DE8-46DC-B675-31F46792AFE3}"/>
              </a:ext>
            </a:extLst>
          </p:cNvPr>
          <p:cNvSpPr txBox="1"/>
          <p:nvPr/>
        </p:nvSpPr>
        <p:spPr>
          <a:xfrm flipH="1">
            <a:off x="391652" y="499284"/>
            <a:ext cx="7267579" cy="400110"/>
          </a:xfrm>
          <a:prstGeom prst="rect">
            <a:avLst/>
          </a:prstGeom>
          <a:noFill/>
        </p:spPr>
        <p:txBody>
          <a:bodyPr wrap="square" rtlCol="0">
            <a:spAutoFit/>
          </a:bodyPr>
          <a:lstStyle/>
          <a:p>
            <a:r>
              <a:rPr lang="en-US" sz="2000" b="1" dirty="0">
                <a:solidFill>
                  <a:srgbClr val="00B0F0"/>
                </a:solidFill>
              </a:rPr>
              <a:t>Introduction : </a:t>
            </a:r>
            <a:r>
              <a:rPr lang="en-US" sz="2000" dirty="0"/>
              <a:t> Considerations for the course</a:t>
            </a:r>
          </a:p>
        </p:txBody>
      </p:sp>
      <p:sp>
        <p:nvSpPr>
          <p:cNvPr id="15" name="Rectángulo: esquinas redondeadas 14">
            <a:extLst>
              <a:ext uri="{FF2B5EF4-FFF2-40B4-BE49-F238E27FC236}">
                <a16:creationId xmlns:a16="http://schemas.microsoft.com/office/drawing/2014/main" id="{D38F3427-3431-4151-83B3-39A49200C960}"/>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1</a:t>
            </a:r>
          </a:p>
        </p:txBody>
      </p:sp>
      <p:sp>
        <p:nvSpPr>
          <p:cNvPr id="19" name="CuadroTexto 18">
            <a:extLst>
              <a:ext uri="{FF2B5EF4-FFF2-40B4-BE49-F238E27FC236}">
                <a16:creationId xmlns:a16="http://schemas.microsoft.com/office/drawing/2014/main" id="{80FF641B-2D81-44AA-BD6B-1F5562ABA613}"/>
              </a:ext>
            </a:extLst>
          </p:cNvPr>
          <p:cNvSpPr txBox="1"/>
          <p:nvPr/>
        </p:nvSpPr>
        <p:spPr>
          <a:xfrm>
            <a:off x="389719" y="1238134"/>
            <a:ext cx="11262091" cy="1077218"/>
          </a:xfrm>
          <a:prstGeom prst="rect">
            <a:avLst/>
          </a:prstGeom>
          <a:noFill/>
        </p:spPr>
        <p:txBody>
          <a:bodyPr wrap="square" rtlCol="0">
            <a:spAutoFit/>
          </a:bodyPr>
          <a:lstStyle/>
          <a:p>
            <a:r>
              <a:rPr lang="en-US" sz="1600" b="1" dirty="0">
                <a:solidFill>
                  <a:srgbClr val="EF4E60"/>
                </a:solidFill>
                <a:latin typeface="Calibri" panose="020F0502020204030204" pitchFamily="34" charset="0"/>
                <a:ea typeface="Calibri" panose="020F0502020204030204" pitchFamily="34" charset="0"/>
              </a:rPr>
              <a:t>Objective of the course:</a:t>
            </a:r>
            <a:endParaRPr lang="en-US" sz="1600" dirty="0">
              <a:latin typeface="Calibri" panose="020F0502020204030204" pitchFamily="34" charset="0"/>
              <a:ea typeface="Calibri" panose="020F0502020204030204" pitchFamily="34" charset="0"/>
            </a:endParaRPr>
          </a:p>
          <a:p>
            <a:r>
              <a:rPr lang="en-US" sz="1600" dirty="0">
                <a:latin typeface="Calibri" panose="020F0502020204030204" pitchFamily="34" charset="0"/>
                <a:ea typeface="Calibri" panose="020F0502020204030204" pitchFamily="34" charset="0"/>
              </a:rPr>
              <a:t>Data is in the center of everything we do. Managing It the right way is crucial for companies in order to functional efficiently and generate business opportunities. I this course you will learn the basic concepts of Data governance so you can be Data Savvy in your next jobs. Managers who understands Data governance will have a clear advantage on others. </a:t>
            </a:r>
            <a:endParaRPr lang="en-US" sz="1600" dirty="0"/>
          </a:p>
        </p:txBody>
      </p:sp>
      <p:sp>
        <p:nvSpPr>
          <p:cNvPr id="16" name="CuadroTexto 15">
            <a:extLst>
              <a:ext uri="{FF2B5EF4-FFF2-40B4-BE49-F238E27FC236}">
                <a16:creationId xmlns:a16="http://schemas.microsoft.com/office/drawing/2014/main" id="{C3A053ED-0B15-461A-8A36-C43FD9C23BE8}"/>
              </a:ext>
            </a:extLst>
          </p:cNvPr>
          <p:cNvSpPr txBox="1"/>
          <p:nvPr/>
        </p:nvSpPr>
        <p:spPr>
          <a:xfrm>
            <a:off x="4335303" y="5879874"/>
            <a:ext cx="4416244" cy="400110"/>
          </a:xfrm>
          <a:prstGeom prst="rect">
            <a:avLst/>
          </a:prstGeom>
          <a:noFill/>
        </p:spPr>
        <p:txBody>
          <a:bodyPr wrap="square">
            <a:spAutoFit/>
          </a:bodyPr>
          <a:lstStyle/>
          <a:p>
            <a:r>
              <a:rPr lang="en-US" sz="2000" dirty="0">
                <a:solidFill>
                  <a:srgbClr val="F44F61"/>
                </a:solidFill>
                <a:effectLst/>
                <a:latin typeface="Calibri" panose="020F0502020204030204" pitchFamily="34" charset="0"/>
                <a:ea typeface="Calibri" panose="020F0502020204030204" pitchFamily="34" charset="0"/>
              </a:rPr>
              <a:t>Any questions before we start?</a:t>
            </a:r>
          </a:p>
        </p:txBody>
      </p:sp>
      <p:pic>
        <p:nvPicPr>
          <p:cNvPr id="1028" name="Picture 4">
            <a:extLst>
              <a:ext uri="{FF2B5EF4-FFF2-40B4-BE49-F238E27FC236}">
                <a16:creationId xmlns:a16="http://schemas.microsoft.com/office/drawing/2014/main" id="{54BFB3CF-D336-1322-18CF-CD2497AD27C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834821" y="5873846"/>
            <a:ext cx="393022" cy="39302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0B10896A-AB59-E5E3-6878-40F3C2688F7F}"/>
              </a:ext>
            </a:extLst>
          </p:cNvPr>
          <p:cNvSpPr/>
          <p:nvPr/>
        </p:nvSpPr>
        <p:spPr>
          <a:xfrm>
            <a:off x="1710102" y="4441252"/>
            <a:ext cx="3577313" cy="128605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tx1"/>
                </a:solidFill>
              </a:rPr>
              <a:t>Introduction IoT</a:t>
            </a:r>
          </a:p>
          <a:p>
            <a:pPr algn="ctr"/>
            <a:r>
              <a:rPr lang="en-US" sz="1600" dirty="0" err="1">
                <a:solidFill>
                  <a:schemeClr val="tx1"/>
                </a:solidFill>
              </a:rPr>
              <a:t>Practicce</a:t>
            </a:r>
            <a:endParaRPr lang="en-US" sz="1600" dirty="0">
              <a:solidFill>
                <a:schemeClr val="tx1"/>
              </a:solidFill>
            </a:endParaRPr>
          </a:p>
          <a:p>
            <a:pPr algn="ctr"/>
            <a:r>
              <a:rPr lang="en-US" sz="1600" dirty="0">
                <a:solidFill>
                  <a:schemeClr val="tx1"/>
                </a:solidFill>
              </a:rPr>
              <a:t>IoT applications</a:t>
            </a:r>
          </a:p>
        </p:txBody>
      </p:sp>
      <p:sp>
        <p:nvSpPr>
          <p:cNvPr id="3" name="Rectángulo 2">
            <a:extLst>
              <a:ext uri="{FF2B5EF4-FFF2-40B4-BE49-F238E27FC236}">
                <a16:creationId xmlns:a16="http://schemas.microsoft.com/office/drawing/2014/main" id="{AFA1CA49-5584-BACE-D410-6872C10D1432}"/>
              </a:ext>
            </a:extLst>
          </p:cNvPr>
          <p:cNvSpPr/>
          <p:nvPr/>
        </p:nvSpPr>
        <p:spPr>
          <a:xfrm>
            <a:off x="7109375" y="4437683"/>
            <a:ext cx="3577313" cy="130650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tx1"/>
                </a:solidFill>
              </a:rPr>
              <a:t>Project presentation</a:t>
            </a:r>
          </a:p>
          <a:p>
            <a:pPr algn="ctr"/>
            <a:endParaRPr lang="en-US" sz="1600" dirty="0">
              <a:solidFill>
                <a:schemeClr val="tx1"/>
              </a:solidFill>
            </a:endParaRPr>
          </a:p>
        </p:txBody>
      </p:sp>
      <p:sp>
        <p:nvSpPr>
          <p:cNvPr id="23" name="CuadroTexto 22">
            <a:extLst>
              <a:ext uri="{FF2B5EF4-FFF2-40B4-BE49-F238E27FC236}">
                <a16:creationId xmlns:a16="http://schemas.microsoft.com/office/drawing/2014/main" id="{56B8B277-3B15-3DC4-89FD-CE884DB5C2EC}"/>
              </a:ext>
            </a:extLst>
          </p:cNvPr>
          <p:cNvSpPr txBox="1"/>
          <p:nvPr/>
        </p:nvSpPr>
        <p:spPr>
          <a:xfrm>
            <a:off x="313235" y="2391236"/>
            <a:ext cx="1148904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F4E60"/>
                </a:solidFill>
                <a:effectLst/>
                <a:uLnTx/>
                <a:uFillTx/>
                <a:latin typeface="Calibri" panose="020F0502020204030204" pitchFamily="34" charset="0"/>
                <a:ea typeface="+mn-ea"/>
                <a:cs typeface="+mn-cs"/>
              </a:rPr>
              <a:t>Requirement for this course:</a:t>
            </a:r>
            <a:endParaRPr lang="en-US" sz="1600" dirty="0">
              <a:solidFill>
                <a:prstClr val="black"/>
              </a:solid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pitchFamily="34" charset="0"/>
                <a:ea typeface="Calibri" panose="020F0502020204030204" pitchFamily="34" charset="0"/>
              </a:rPr>
              <a:t>"Data Horror Stories" Research Task: Have students research and summarize a real-world case where poor data governance led to business losses, legal issues, or operational failures. Come up with a set of actions that would have prevent the company to get into trouble.🔍 Deliverable: A 5-minute presentation.</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6" name="CuadroTexto 25">
            <a:extLst>
              <a:ext uri="{FF2B5EF4-FFF2-40B4-BE49-F238E27FC236}">
                <a16:creationId xmlns:a16="http://schemas.microsoft.com/office/drawing/2014/main" id="{769BF561-7A00-B56B-DADE-F74FDD3E4768}"/>
              </a:ext>
            </a:extLst>
          </p:cNvPr>
          <p:cNvSpPr txBox="1"/>
          <p:nvPr/>
        </p:nvSpPr>
        <p:spPr>
          <a:xfrm>
            <a:off x="313235" y="3586756"/>
            <a:ext cx="6143946" cy="338554"/>
          </a:xfrm>
          <a:prstGeom prst="rect">
            <a:avLst/>
          </a:prstGeom>
          <a:noFill/>
        </p:spPr>
        <p:txBody>
          <a:bodyPr wrap="square">
            <a:spAutoFit/>
          </a:bodyPr>
          <a:lstStyle/>
          <a:p>
            <a:pPr marL="0">
              <a:defRPr/>
            </a:pPr>
            <a:r>
              <a:rPr lang="en-US" sz="1600" b="1" dirty="0">
                <a:solidFill>
                  <a:srgbClr val="EF4E60"/>
                </a:solidFill>
                <a:latin typeface="Calibri" panose="020F0502020204030204" pitchFamily="34" charset="0"/>
              </a:rPr>
              <a:t>Course plan</a:t>
            </a:r>
          </a:p>
        </p:txBody>
      </p:sp>
      <p:sp>
        <p:nvSpPr>
          <p:cNvPr id="29" name="CuadroTexto 28">
            <a:extLst>
              <a:ext uri="{FF2B5EF4-FFF2-40B4-BE49-F238E27FC236}">
                <a16:creationId xmlns:a16="http://schemas.microsoft.com/office/drawing/2014/main" id="{FF8EFF1A-367E-0074-250A-F27F7E24DF66}"/>
              </a:ext>
            </a:extLst>
          </p:cNvPr>
          <p:cNvSpPr txBox="1"/>
          <p:nvPr/>
        </p:nvSpPr>
        <p:spPr>
          <a:xfrm>
            <a:off x="1636464" y="4180810"/>
            <a:ext cx="2466250" cy="307777"/>
          </a:xfrm>
          <a:prstGeom prst="rect">
            <a:avLst/>
          </a:prstGeom>
          <a:noFill/>
        </p:spPr>
        <p:txBody>
          <a:bodyPr wrap="square">
            <a:spAutoFit/>
          </a:bodyPr>
          <a:lstStyle/>
          <a:p>
            <a:r>
              <a:rPr lang="en-US" sz="1400" b="1" i="1" dirty="0">
                <a:solidFill>
                  <a:srgbClr val="00B0F0"/>
                </a:solidFill>
              </a:rPr>
              <a:t>Session 1 : 4/04 – 4h</a:t>
            </a:r>
          </a:p>
        </p:txBody>
      </p:sp>
      <p:sp>
        <p:nvSpPr>
          <p:cNvPr id="30" name="CuadroTexto 29">
            <a:extLst>
              <a:ext uri="{FF2B5EF4-FFF2-40B4-BE49-F238E27FC236}">
                <a16:creationId xmlns:a16="http://schemas.microsoft.com/office/drawing/2014/main" id="{E2F04AC1-7C82-BB7F-9CA4-3ECE9A8F88F5}"/>
              </a:ext>
            </a:extLst>
          </p:cNvPr>
          <p:cNvSpPr txBox="1"/>
          <p:nvPr/>
        </p:nvSpPr>
        <p:spPr>
          <a:xfrm>
            <a:off x="7070010" y="4180811"/>
            <a:ext cx="2038555" cy="307777"/>
          </a:xfrm>
          <a:prstGeom prst="rect">
            <a:avLst/>
          </a:prstGeom>
          <a:noFill/>
        </p:spPr>
        <p:txBody>
          <a:bodyPr wrap="square">
            <a:spAutoFit/>
          </a:bodyPr>
          <a:lstStyle/>
          <a:p>
            <a:r>
              <a:rPr lang="en-US" sz="1400" b="1" i="1" dirty="0">
                <a:solidFill>
                  <a:srgbClr val="00B0F0"/>
                </a:solidFill>
              </a:rPr>
              <a:t>Session 2 : 11/04 – 4h</a:t>
            </a:r>
          </a:p>
        </p:txBody>
      </p:sp>
      <p:sp>
        <p:nvSpPr>
          <p:cNvPr id="4" name="Flecha: a la derecha 3">
            <a:extLst>
              <a:ext uri="{FF2B5EF4-FFF2-40B4-BE49-F238E27FC236}">
                <a16:creationId xmlns:a16="http://schemas.microsoft.com/office/drawing/2014/main" id="{111FFD72-E0CA-1B77-BBB4-439E13D14A08}"/>
              </a:ext>
            </a:extLst>
          </p:cNvPr>
          <p:cNvSpPr/>
          <p:nvPr/>
        </p:nvSpPr>
        <p:spPr>
          <a:xfrm>
            <a:off x="5666704" y="4889427"/>
            <a:ext cx="1237883" cy="493908"/>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4CA7D945-47EB-DB21-D649-45441F8C6494}"/>
              </a:ext>
            </a:extLst>
          </p:cNvPr>
          <p:cNvSpPr txBox="1"/>
          <p:nvPr/>
        </p:nvSpPr>
        <p:spPr>
          <a:xfrm>
            <a:off x="2815478" y="3768477"/>
            <a:ext cx="6168838" cy="369332"/>
          </a:xfrm>
          <a:prstGeom prst="rect">
            <a:avLst/>
          </a:prstGeom>
          <a:noFill/>
        </p:spPr>
        <p:txBody>
          <a:bodyPr wrap="square">
            <a:spAutoFit/>
          </a:bodyPr>
          <a:lstStyle/>
          <a:p>
            <a:pPr algn="ctr"/>
            <a:r>
              <a:rPr lang="en-US" b="1" dirty="0">
                <a:solidFill>
                  <a:srgbClr val="EF4E60"/>
                </a:solidFill>
                <a:latin typeface="Calibri" panose="020F0502020204030204" pitchFamily="34" charset="0"/>
              </a:rPr>
              <a:t>Evaluation </a:t>
            </a:r>
            <a:r>
              <a:rPr lang="en-US" sz="1800" dirty="0">
                <a:solidFill>
                  <a:prstClr val="black"/>
                </a:solidFill>
                <a:latin typeface="Calibri" panose="020F0502020204030204" pitchFamily="34" charset="0"/>
                <a:ea typeface="Calibri" panose="020F0502020204030204" pitchFamily="34" charset="0"/>
              </a:rPr>
              <a:t>&gt; 50% participation / 50% project</a:t>
            </a:r>
            <a:endParaRPr lang="en-US" dirty="0"/>
          </a:p>
        </p:txBody>
      </p:sp>
      <p:sp>
        <p:nvSpPr>
          <p:cNvPr id="5" name="CuadroTexto 4">
            <a:extLst>
              <a:ext uri="{FF2B5EF4-FFF2-40B4-BE49-F238E27FC236}">
                <a16:creationId xmlns:a16="http://schemas.microsoft.com/office/drawing/2014/main" id="{B710F898-DABD-6492-4E47-9F29723D12CD}"/>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7" name="Imagen 6">
            <a:extLst>
              <a:ext uri="{FF2B5EF4-FFF2-40B4-BE49-F238E27FC236}">
                <a16:creationId xmlns:a16="http://schemas.microsoft.com/office/drawing/2014/main" id="{1D9A3F10-76D4-89C5-EDB1-D42CBE71F5C4}"/>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4266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P spid="2" grpId="0" animBg="1"/>
      <p:bldP spid="3" grpId="0" animBg="1"/>
      <p:bldP spid="23" grpId="0"/>
      <p:bldP spid="26" grpId="0"/>
      <p:bldP spid="29" grpId="0"/>
      <p:bldP spid="30" grpId="0"/>
      <p:bldP spid="4"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150802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30</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81801" y="248515"/>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pic>
        <p:nvPicPr>
          <p:cNvPr id="2050" name="Picture 2">
            <a:extLst>
              <a:ext uri="{FF2B5EF4-FFF2-40B4-BE49-F238E27FC236}">
                <a16:creationId xmlns:a16="http://schemas.microsoft.com/office/drawing/2014/main" id="{EF28CB3F-1074-4D6F-8BA7-6849D5848A36}"/>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875957" y="1208530"/>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EE88D77E-3620-4DD0-971B-E6D1F95C8308}"/>
              </a:ext>
            </a:extLst>
          </p:cNvPr>
          <p:cNvSpPr txBox="1"/>
          <p:nvPr/>
        </p:nvSpPr>
        <p:spPr>
          <a:xfrm>
            <a:off x="1741081" y="1226996"/>
            <a:ext cx="9350722" cy="4401205"/>
          </a:xfrm>
          <a:prstGeom prst="rect">
            <a:avLst/>
          </a:prstGeom>
          <a:noFill/>
        </p:spPr>
        <p:txBody>
          <a:bodyPr wrap="square">
            <a:spAutoFit/>
          </a:bodyPr>
          <a:lstStyle/>
          <a:p>
            <a:r>
              <a:rPr lang="en-US" sz="1400" b="1" dirty="0"/>
              <a:t>Interoperability and Standards</a:t>
            </a:r>
            <a:r>
              <a:rPr lang="en-US" sz="1400" dirty="0"/>
              <a:t>- Remember Blue rays versus DVDs ? – </a:t>
            </a:r>
            <a:r>
              <a:rPr lang="en-US" sz="1400" b="1" dirty="0"/>
              <a:t>Processors</a:t>
            </a:r>
            <a:r>
              <a:rPr lang="en-US" sz="1400" dirty="0"/>
              <a:t> : Risk / ARM /X86 processor –</a:t>
            </a:r>
            <a:r>
              <a:rPr lang="en-US" sz="1400" b="1" dirty="0"/>
              <a:t>Communication protocols</a:t>
            </a:r>
            <a:r>
              <a:rPr lang="en-US" sz="1400" dirty="0"/>
              <a:t> - Zigbee /  z-wave / Lora / </a:t>
            </a:r>
            <a:r>
              <a:rPr lang="en-US" sz="1400" dirty="0" err="1"/>
              <a:t>LowPAN</a:t>
            </a:r>
            <a:r>
              <a:rPr lang="en-US" sz="1400" dirty="0"/>
              <a:t> / NFC / Bluetooth / </a:t>
            </a:r>
            <a:r>
              <a:rPr lang="en-US" sz="1400" dirty="0" err="1"/>
              <a:t>Wifi</a:t>
            </a:r>
            <a:r>
              <a:rPr lang="en-US" sz="1400" dirty="0"/>
              <a:t> – Etc.</a:t>
            </a:r>
          </a:p>
          <a:p>
            <a:endParaRPr lang="en-US" sz="1400" dirty="0"/>
          </a:p>
          <a:p>
            <a:endParaRPr lang="en-US" sz="1400" dirty="0"/>
          </a:p>
          <a:p>
            <a:r>
              <a:rPr lang="en-US" sz="1400" b="1" dirty="0"/>
              <a:t>Battery capacity </a:t>
            </a:r>
            <a:r>
              <a:rPr lang="en-US" sz="1400" dirty="0"/>
              <a:t>and life are not improving at a very high rate. Improvements are more due to lower energy consumption of processor (soon 2nanometers) </a:t>
            </a:r>
          </a:p>
          <a:p>
            <a:endParaRPr lang="en-US" sz="1400" dirty="0"/>
          </a:p>
          <a:p>
            <a:endParaRPr lang="en-US" sz="1400" dirty="0"/>
          </a:p>
          <a:p>
            <a:r>
              <a:rPr lang="en-US" sz="1400" b="1" dirty="0"/>
              <a:t>Processor/ GPU / Memory to execute AI </a:t>
            </a:r>
            <a:r>
              <a:rPr lang="en-US" sz="1400" dirty="0"/>
              <a:t>– AI models require a lot of computing power to be trained and executed (Inference).  Computing power can be transferred to the cloud / What happens when the connection fails? Or is slow?</a:t>
            </a:r>
          </a:p>
          <a:p>
            <a:endParaRPr lang="en-US" sz="1400" dirty="0"/>
          </a:p>
          <a:p>
            <a:endParaRPr lang="en-US" sz="1400" dirty="0"/>
          </a:p>
          <a:p>
            <a:r>
              <a:rPr lang="en-US" sz="1400" b="1" dirty="0"/>
              <a:t>Security</a:t>
            </a:r>
            <a:r>
              <a:rPr lang="en-US" sz="1400" dirty="0"/>
              <a:t> – So many new devices to attack and control. Imagine if someone take control of your car, door, camera, etc.</a:t>
            </a:r>
          </a:p>
          <a:p>
            <a:endParaRPr lang="en-US" sz="1400" dirty="0"/>
          </a:p>
          <a:p>
            <a:endParaRPr lang="en-US" sz="1400" dirty="0"/>
          </a:p>
          <a:p>
            <a:r>
              <a:rPr lang="en-US" sz="1400" b="1" dirty="0"/>
              <a:t>Regulatory and Legal Issues:</a:t>
            </a:r>
            <a:r>
              <a:rPr lang="en-US" sz="1400" dirty="0"/>
              <a:t>– IoT devices often collect, transmit, and store vast amounts of data, some of which can be highly personal or sensitive. </a:t>
            </a:r>
          </a:p>
          <a:p>
            <a:endParaRPr lang="en-US" sz="1400" dirty="0"/>
          </a:p>
          <a:p>
            <a:endParaRPr lang="en-US" sz="1400" dirty="0"/>
          </a:p>
          <a:p>
            <a:r>
              <a:rPr lang="en-US" sz="1400" b="1" dirty="0"/>
              <a:t>Cost of the hardware </a:t>
            </a:r>
            <a:r>
              <a:rPr lang="en-US" sz="1400" dirty="0"/>
              <a:t>: Price of the hardware went up during the pandemic. It is still very difficult to find de raspberry pi</a:t>
            </a:r>
          </a:p>
        </p:txBody>
      </p:sp>
      <p:pic>
        <p:nvPicPr>
          <p:cNvPr id="2052" name="Picture 4">
            <a:extLst>
              <a:ext uri="{FF2B5EF4-FFF2-40B4-BE49-F238E27FC236}">
                <a16:creationId xmlns:a16="http://schemas.microsoft.com/office/drawing/2014/main" id="{A244A094-4D68-4E07-9F37-D7D8065A5BD7}"/>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875957" y="2015390"/>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2E0924B3-EB57-4507-AF97-D9755974D38B}"/>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875957" y="2822250"/>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02792F9-4878-4F53-9489-E4C129B67552}"/>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875957" y="3629110"/>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A7BA0CC-80C8-4490-827E-BC2EEEEE2C1D}"/>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875957" y="5242829"/>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esquinas redondeadas 18">
            <a:extLst>
              <a:ext uri="{FF2B5EF4-FFF2-40B4-BE49-F238E27FC236}">
                <a16:creationId xmlns:a16="http://schemas.microsoft.com/office/drawing/2014/main" id="{B17EC38B-E82B-46C0-BD0D-93CFC8391260}"/>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5</a:t>
            </a:r>
          </a:p>
        </p:txBody>
      </p:sp>
      <p:sp>
        <p:nvSpPr>
          <p:cNvPr id="24" name="CuadroTexto 23">
            <a:extLst>
              <a:ext uri="{FF2B5EF4-FFF2-40B4-BE49-F238E27FC236}">
                <a16:creationId xmlns:a16="http://schemas.microsoft.com/office/drawing/2014/main" id="{0A3E4EE5-1C1D-41C5-9D91-565AB1A6A7CE}"/>
              </a:ext>
            </a:extLst>
          </p:cNvPr>
          <p:cNvSpPr txBox="1"/>
          <p:nvPr/>
        </p:nvSpPr>
        <p:spPr>
          <a:xfrm flipH="1">
            <a:off x="464227" y="526142"/>
            <a:ext cx="10463968" cy="400110"/>
          </a:xfrm>
          <a:prstGeom prst="rect">
            <a:avLst/>
          </a:prstGeom>
          <a:noFill/>
        </p:spPr>
        <p:txBody>
          <a:bodyPr wrap="square" rtlCol="0">
            <a:spAutoFit/>
          </a:bodyPr>
          <a:lstStyle/>
          <a:p>
            <a:r>
              <a:rPr lang="en-US" sz="2000" b="1" dirty="0">
                <a:solidFill>
                  <a:srgbClr val="00B0F0"/>
                </a:solidFill>
              </a:rPr>
              <a:t>What limits/strengthen the development of IoT: </a:t>
            </a:r>
            <a:r>
              <a:rPr lang="en-US" sz="2000" dirty="0"/>
              <a:t>What is undermining the IoT development? (2/2)</a:t>
            </a:r>
          </a:p>
        </p:txBody>
      </p:sp>
      <p:pic>
        <p:nvPicPr>
          <p:cNvPr id="1026" name="Picture 2" descr="Ley - Iconos gratis de ui">
            <a:extLst>
              <a:ext uri="{FF2B5EF4-FFF2-40B4-BE49-F238E27FC236}">
                <a16:creationId xmlns:a16="http://schemas.microsoft.com/office/drawing/2014/main" id="{E50264D4-A2BA-5819-7804-1946AE3B8F9C}"/>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855557" y="4352362"/>
            <a:ext cx="631110" cy="63111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F00BBC10-AB66-E8B3-B948-1EADD788EAA2}"/>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3" name="Rectángulo 2">
            <a:extLst>
              <a:ext uri="{FF2B5EF4-FFF2-40B4-BE49-F238E27FC236}">
                <a16:creationId xmlns:a16="http://schemas.microsoft.com/office/drawing/2014/main" id="{67006347-E23D-4789-CBC3-103C79E6E48B}"/>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5" name="CuadroTexto 4">
            <a:extLst>
              <a:ext uri="{FF2B5EF4-FFF2-40B4-BE49-F238E27FC236}">
                <a16:creationId xmlns:a16="http://schemas.microsoft.com/office/drawing/2014/main" id="{EF8B43B8-3E9A-18D8-AF24-ADAF52731D69}"/>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6" name="Imagen 5">
            <a:extLst>
              <a:ext uri="{FF2B5EF4-FFF2-40B4-BE49-F238E27FC236}">
                <a16:creationId xmlns:a16="http://schemas.microsoft.com/office/drawing/2014/main" id="{520B8158-ABA5-FADE-EF71-BEF4C9BDF645}"/>
              </a:ext>
            </a:extLst>
          </p:cNvPr>
          <p:cNvPicPr>
            <a:picLocks noChangeAspect="1"/>
          </p:cNvPicPr>
          <p:nvPr/>
        </p:nvPicPr>
        <p:blipFill>
          <a:blip r:embed="rId11"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3592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o 13" hidden="1">
            <a:extLst>
              <a:ext uri="{FF2B5EF4-FFF2-40B4-BE49-F238E27FC236}">
                <a16:creationId xmlns:a16="http://schemas.microsoft.com/office/drawing/2014/main" id="{9A3B3E73-6390-4F52-9093-0747221F79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14" name="Objeto 13" hidden="1">
                        <a:extLst>
                          <a:ext uri="{FF2B5EF4-FFF2-40B4-BE49-F238E27FC236}">
                            <a16:creationId xmlns:a16="http://schemas.microsoft.com/office/drawing/2014/main" id="{9A3B3E73-6390-4F52-9093-0747221F79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D4565335-8FD1-4E62-BA94-9CF424A2CC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0" y="1"/>
            <a:ext cx="2501901" cy="6858000"/>
          </a:xfrm>
          <a:prstGeom prst="rect">
            <a:avLst/>
          </a:prstGeom>
        </p:spPr>
      </p:pic>
      <p:sp>
        <p:nvSpPr>
          <p:cNvPr id="2" name="CuadroTexto 1">
            <a:extLst>
              <a:ext uri="{FF2B5EF4-FFF2-40B4-BE49-F238E27FC236}">
                <a16:creationId xmlns:a16="http://schemas.microsoft.com/office/drawing/2014/main" id="{23E227AA-EA96-4662-8BB1-24C8EFD432D9}"/>
              </a:ext>
            </a:extLst>
          </p:cNvPr>
          <p:cNvSpPr txBox="1"/>
          <p:nvPr/>
        </p:nvSpPr>
        <p:spPr>
          <a:xfrm flipH="1">
            <a:off x="2623817" y="47279"/>
            <a:ext cx="7613002" cy="5226944"/>
          </a:xfrm>
          <a:prstGeom prst="rect">
            <a:avLst/>
          </a:prstGeom>
          <a:noFill/>
        </p:spPr>
        <p:txBody>
          <a:bodyPr wrap="square" rtlCol="0">
            <a:spAutoFit/>
          </a:bodyPr>
          <a:lstStyle/>
          <a:p>
            <a:r>
              <a:rPr lang="en-US" sz="3600" dirty="0">
                <a:solidFill>
                  <a:schemeClr val="accent1">
                    <a:lumMod val="50000"/>
                  </a:schemeClr>
                </a:solidFill>
              </a:rPr>
              <a:t>Agenda</a:t>
            </a:r>
          </a:p>
          <a:p>
            <a:pPr marL="457200" indent="-457200">
              <a:lnSpc>
                <a:spcPct val="150000"/>
              </a:lnSpc>
              <a:spcAft>
                <a:spcPts val="1200"/>
              </a:spcAft>
              <a:buFont typeface="Arial" panose="020B0604020202020204" pitchFamily="34" charset="0"/>
              <a:buChar char="•"/>
            </a:pPr>
            <a:r>
              <a:rPr lang="en-US" sz="2800" dirty="0">
                <a:solidFill>
                  <a:srgbClr val="C4D3EC"/>
                </a:solidFill>
              </a:rPr>
              <a:t>Introduction to IoT</a:t>
            </a:r>
          </a:p>
          <a:p>
            <a:pPr marL="457200" indent="-457200">
              <a:lnSpc>
                <a:spcPct val="150000"/>
              </a:lnSpc>
              <a:spcAft>
                <a:spcPts val="1200"/>
              </a:spcAft>
              <a:buFont typeface="Arial" panose="020B0604020202020204" pitchFamily="34" charset="0"/>
              <a:buChar char="•"/>
            </a:pPr>
            <a:r>
              <a:rPr lang="en-US" sz="2800" dirty="0">
                <a:solidFill>
                  <a:srgbClr val="C4D3EC"/>
                </a:solidFill>
              </a:rPr>
              <a:t>IoT applications</a:t>
            </a:r>
          </a:p>
          <a:p>
            <a:pPr marL="457200" indent="-457200">
              <a:lnSpc>
                <a:spcPct val="150000"/>
              </a:lnSpc>
              <a:spcAft>
                <a:spcPts val="1200"/>
              </a:spcAft>
              <a:buFont typeface="Arial" panose="020B0604020202020204" pitchFamily="34" charset="0"/>
              <a:buChar char="•"/>
            </a:pPr>
            <a:r>
              <a:rPr lang="en-US" sz="2800" dirty="0">
                <a:solidFill>
                  <a:srgbClr val="C4D3EC"/>
                </a:solidFill>
              </a:rPr>
              <a:t>IoT value chain / market</a:t>
            </a:r>
          </a:p>
          <a:p>
            <a:pPr marL="457200" indent="-457200">
              <a:lnSpc>
                <a:spcPct val="150000"/>
              </a:lnSpc>
              <a:spcAft>
                <a:spcPts val="1200"/>
              </a:spcAft>
              <a:buFont typeface="Arial" panose="020B0604020202020204" pitchFamily="34" charset="0"/>
              <a:buChar char="•"/>
            </a:pPr>
            <a:r>
              <a:rPr lang="en-US" sz="2800" dirty="0">
                <a:solidFill>
                  <a:srgbClr val="C4D3EC"/>
                </a:solidFill>
              </a:rPr>
              <a:t>Let’s play – Design a home project</a:t>
            </a:r>
          </a:p>
          <a:p>
            <a:pPr marL="457200" indent="-457200">
              <a:lnSpc>
                <a:spcPct val="150000"/>
              </a:lnSpc>
              <a:spcAft>
                <a:spcPts val="1200"/>
              </a:spcAft>
              <a:buFont typeface="Arial" panose="020B0604020202020204" pitchFamily="34" charset="0"/>
              <a:buChar char="•"/>
            </a:pPr>
            <a:r>
              <a:rPr lang="en-US" sz="2800" dirty="0">
                <a:solidFill>
                  <a:srgbClr val="C4D3EC"/>
                </a:solidFill>
              </a:rPr>
              <a:t>What limits/strengthen the development of IoT</a:t>
            </a:r>
          </a:p>
          <a:p>
            <a:pPr marL="457200" indent="-457200">
              <a:lnSpc>
                <a:spcPct val="150000"/>
              </a:lnSpc>
              <a:spcAft>
                <a:spcPts val="1200"/>
              </a:spcAft>
              <a:buFont typeface="Arial" panose="020B0604020202020204" pitchFamily="34" charset="0"/>
              <a:buChar char="•"/>
            </a:pPr>
            <a:r>
              <a:rPr lang="en-US" sz="2800" dirty="0">
                <a:solidFill>
                  <a:srgbClr val="203864"/>
                </a:solidFill>
              </a:rPr>
              <a:t>Team project</a:t>
            </a:r>
          </a:p>
        </p:txBody>
      </p:sp>
      <p:sp>
        <p:nvSpPr>
          <p:cNvPr id="3" name="Rectángulo: esquinas redondeadas 2">
            <a:extLst>
              <a:ext uri="{FF2B5EF4-FFF2-40B4-BE49-F238E27FC236}">
                <a16:creationId xmlns:a16="http://schemas.microsoft.com/office/drawing/2014/main" id="{B709CCA6-3477-4955-BB6E-C12642E7EE71}"/>
              </a:ext>
            </a:extLst>
          </p:cNvPr>
          <p:cNvSpPr/>
          <p:nvPr/>
        </p:nvSpPr>
        <p:spPr>
          <a:xfrm>
            <a:off x="2623818" y="84952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1</a:t>
            </a:r>
          </a:p>
        </p:txBody>
      </p:sp>
      <p:sp>
        <p:nvSpPr>
          <p:cNvPr id="7" name="Rectángulo: esquinas redondeadas 6">
            <a:extLst>
              <a:ext uri="{FF2B5EF4-FFF2-40B4-BE49-F238E27FC236}">
                <a16:creationId xmlns:a16="http://schemas.microsoft.com/office/drawing/2014/main" id="{27862825-9384-43B7-AC57-7AA9EC8B135D}"/>
              </a:ext>
            </a:extLst>
          </p:cNvPr>
          <p:cNvSpPr/>
          <p:nvPr/>
        </p:nvSpPr>
        <p:spPr>
          <a:xfrm>
            <a:off x="2623818" y="1620698"/>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2</a:t>
            </a:r>
          </a:p>
        </p:txBody>
      </p:sp>
      <p:sp>
        <p:nvSpPr>
          <p:cNvPr id="8" name="Rectángulo: esquinas redondeadas 7">
            <a:extLst>
              <a:ext uri="{FF2B5EF4-FFF2-40B4-BE49-F238E27FC236}">
                <a16:creationId xmlns:a16="http://schemas.microsoft.com/office/drawing/2014/main" id="{E8C6C6E5-C4D9-495F-9C5F-0636CDAD38D2}"/>
              </a:ext>
            </a:extLst>
          </p:cNvPr>
          <p:cNvSpPr/>
          <p:nvPr/>
        </p:nvSpPr>
        <p:spPr>
          <a:xfrm>
            <a:off x="2623818" y="2450011"/>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3</a:t>
            </a:r>
          </a:p>
        </p:txBody>
      </p:sp>
      <p:sp>
        <p:nvSpPr>
          <p:cNvPr id="9" name="Rectángulo: esquinas redondeadas 8">
            <a:extLst>
              <a:ext uri="{FF2B5EF4-FFF2-40B4-BE49-F238E27FC236}">
                <a16:creationId xmlns:a16="http://schemas.microsoft.com/office/drawing/2014/main" id="{59A5EE8D-CD13-440F-A724-BF70A7897F72}"/>
              </a:ext>
            </a:extLst>
          </p:cNvPr>
          <p:cNvSpPr/>
          <p:nvPr/>
        </p:nvSpPr>
        <p:spPr>
          <a:xfrm>
            <a:off x="2623818" y="3216333"/>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4</a:t>
            </a:r>
          </a:p>
        </p:txBody>
      </p:sp>
      <p:sp>
        <p:nvSpPr>
          <p:cNvPr id="4" name="Marcador de número de diapositiva 3">
            <a:extLst>
              <a:ext uri="{FF2B5EF4-FFF2-40B4-BE49-F238E27FC236}">
                <a16:creationId xmlns:a16="http://schemas.microsoft.com/office/drawing/2014/main" id="{83C5D6BC-5DCC-40EE-A4DD-EFA986367C59}"/>
              </a:ext>
            </a:extLst>
          </p:cNvPr>
          <p:cNvSpPr>
            <a:spLocks noGrp="1"/>
          </p:cNvSpPr>
          <p:nvPr>
            <p:ph type="sldNum" sz="quarter" idx="12"/>
          </p:nvPr>
        </p:nvSpPr>
        <p:spPr/>
        <p:txBody>
          <a:bodyPr/>
          <a:lstStyle/>
          <a:p>
            <a:fld id="{76397203-FB75-4989-8213-456EBAC8FDF7}" type="slidenum">
              <a:rPr lang="es-ES" smtClean="0"/>
              <a:t>31</a:t>
            </a:fld>
            <a:endParaRPr lang="es-ES"/>
          </a:p>
        </p:txBody>
      </p:sp>
      <p:sp>
        <p:nvSpPr>
          <p:cNvPr id="12" name="Rectángulo: esquinas redondeadas 11">
            <a:extLst>
              <a:ext uri="{FF2B5EF4-FFF2-40B4-BE49-F238E27FC236}">
                <a16:creationId xmlns:a16="http://schemas.microsoft.com/office/drawing/2014/main" id="{E7D82747-919B-4F1C-AD9C-60AFEC48C22A}"/>
              </a:ext>
            </a:extLst>
          </p:cNvPr>
          <p:cNvSpPr/>
          <p:nvPr/>
        </p:nvSpPr>
        <p:spPr>
          <a:xfrm>
            <a:off x="2623818" y="401693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5</a:t>
            </a:r>
          </a:p>
        </p:txBody>
      </p:sp>
      <p:sp>
        <p:nvSpPr>
          <p:cNvPr id="13" name="Rectángulo: esquinas redondeadas 12">
            <a:extLst>
              <a:ext uri="{FF2B5EF4-FFF2-40B4-BE49-F238E27FC236}">
                <a16:creationId xmlns:a16="http://schemas.microsoft.com/office/drawing/2014/main" id="{86349909-356E-4A29-90F5-5D0DBBC9B601}"/>
              </a:ext>
            </a:extLst>
          </p:cNvPr>
          <p:cNvSpPr/>
          <p:nvPr/>
        </p:nvSpPr>
        <p:spPr>
          <a:xfrm>
            <a:off x="2623818" y="479820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6</a:t>
            </a:r>
          </a:p>
        </p:txBody>
      </p:sp>
      <p:pic>
        <p:nvPicPr>
          <p:cNvPr id="6" name="Imagen 5">
            <a:extLst>
              <a:ext uri="{FF2B5EF4-FFF2-40B4-BE49-F238E27FC236}">
                <a16:creationId xmlns:a16="http://schemas.microsoft.com/office/drawing/2014/main" id="{656D7FDD-4632-F397-D2E0-B265F57A7327}"/>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803387" y="136525"/>
            <a:ext cx="1236213" cy="919624"/>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40741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1441839A-D90E-41BA-959E-7ED23C5DB8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3" name="Objeto 2" hidden="1">
                        <a:extLst>
                          <a:ext uri="{FF2B5EF4-FFF2-40B4-BE49-F238E27FC236}">
                            <a16:creationId xmlns:a16="http://schemas.microsoft.com/office/drawing/2014/main" id="{1441839A-D90E-41BA-959E-7ED23C5DB8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32</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7"/>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3" name="CuadroTexto 12">
            <a:extLst>
              <a:ext uri="{FF2B5EF4-FFF2-40B4-BE49-F238E27FC236}">
                <a16:creationId xmlns:a16="http://schemas.microsoft.com/office/drawing/2014/main" id="{531EC319-7DE8-46DC-B675-31F46792AFE3}"/>
              </a:ext>
            </a:extLst>
          </p:cNvPr>
          <p:cNvSpPr txBox="1"/>
          <p:nvPr/>
        </p:nvSpPr>
        <p:spPr>
          <a:xfrm flipH="1">
            <a:off x="391652" y="499284"/>
            <a:ext cx="7267579" cy="400110"/>
          </a:xfrm>
          <a:prstGeom prst="rect">
            <a:avLst/>
          </a:prstGeom>
          <a:noFill/>
        </p:spPr>
        <p:txBody>
          <a:bodyPr wrap="square" rtlCol="0">
            <a:spAutoFit/>
          </a:bodyPr>
          <a:lstStyle/>
          <a:p>
            <a:r>
              <a:rPr lang="en-US" sz="2000" b="1" dirty="0">
                <a:solidFill>
                  <a:srgbClr val="00B0F0"/>
                </a:solidFill>
              </a:rPr>
              <a:t>Final exercise : </a:t>
            </a:r>
            <a:r>
              <a:rPr lang="en-US" sz="2000" dirty="0"/>
              <a:t>Innovation challenge</a:t>
            </a:r>
          </a:p>
        </p:txBody>
      </p:sp>
      <p:sp>
        <p:nvSpPr>
          <p:cNvPr id="15" name="Rectángulo: esquinas redondeadas 14">
            <a:extLst>
              <a:ext uri="{FF2B5EF4-FFF2-40B4-BE49-F238E27FC236}">
                <a16:creationId xmlns:a16="http://schemas.microsoft.com/office/drawing/2014/main" id="{D38F3427-3431-4151-83B3-39A49200C960}"/>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6</a:t>
            </a:r>
          </a:p>
        </p:txBody>
      </p:sp>
      <p:sp>
        <p:nvSpPr>
          <p:cNvPr id="23" name="CuadroTexto 22">
            <a:extLst>
              <a:ext uri="{FF2B5EF4-FFF2-40B4-BE49-F238E27FC236}">
                <a16:creationId xmlns:a16="http://schemas.microsoft.com/office/drawing/2014/main" id="{BB902679-30D4-48EC-B95C-1E718B42C311}"/>
              </a:ext>
            </a:extLst>
          </p:cNvPr>
          <p:cNvSpPr txBox="1"/>
          <p:nvPr/>
        </p:nvSpPr>
        <p:spPr>
          <a:xfrm>
            <a:off x="389719" y="1335078"/>
            <a:ext cx="5706281" cy="646331"/>
          </a:xfrm>
          <a:prstGeom prst="rect">
            <a:avLst/>
          </a:prstGeom>
          <a:noFill/>
        </p:spPr>
        <p:txBody>
          <a:bodyPr wrap="square" rtlCol="0">
            <a:spAutoFit/>
          </a:bodyPr>
          <a:lstStyle/>
          <a:p>
            <a:endParaRPr lang="en-US" dirty="0"/>
          </a:p>
          <a:p>
            <a:endParaRPr lang="en-US" dirty="0"/>
          </a:p>
        </p:txBody>
      </p:sp>
      <p:sp>
        <p:nvSpPr>
          <p:cNvPr id="2" name="CuadroTexto 1">
            <a:extLst>
              <a:ext uri="{FF2B5EF4-FFF2-40B4-BE49-F238E27FC236}">
                <a16:creationId xmlns:a16="http://schemas.microsoft.com/office/drawing/2014/main" id="{ED6094B9-0865-4358-8373-3226844C3C5D}"/>
              </a:ext>
            </a:extLst>
          </p:cNvPr>
          <p:cNvSpPr txBox="1"/>
          <p:nvPr/>
        </p:nvSpPr>
        <p:spPr>
          <a:xfrm>
            <a:off x="389719" y="1079977"/>
            <a:ext cx="11071969" cy="3108543"/>
          </a:xfrm>
          <a:prstGeom prst="rect">
            <a:avLst/>
          </a:prstGeom>
          <a:noFill/>
        </p:spPr>
        <p:txBody>
          <a:bodyPr wrap="square" rtlCol="0">
            <a:spAutoFit/>
          </a:bodyPr>
          <a:lstStyle/>
          <a:p>
            <a:pPr algn="ctr"/>
            <a:r>
              <a:rPr lang="en-US" dirty="0">
                <a:solidFill>
                  <a:srgbClr val="EA4D5E"/>
                </a:solidFill>
              </a:rPr>
              <a:t>How can IoT help fight global warming? </a:t>
            </a:r>
          </a:p>
          <a:p>
            <a:endParaRPr lang="en-US" dirty="0">
              <a:solidFill>
                <a:srgbClr val="EA4D5E"/>
              </a:solidFill>
            </a:endParaRPr>
          </a:p>
          <a:p>
            <a:r>
              <a:rPr lang="en-US" sz="1600" i="1" dirty="0"/>
              <a:t>Invent one IoT system that would help to fight climate change and describe how it will work.</a:t>
            </a:r>
          </a:p>
          <a:p>
            <a:pPr marL="285750" indent="-285750">
              <a:buFont typeface="Arial" panose="020B0604020202020204" pitchFamily="34" charset="0"/>
              <a:buChar char="•"/>
            </a:pPr>
            <a:r>
              <a:rPr lang="en-US" sz="1600" i="1" dirty="0"/>
              <a:t>Draw a quick schema of the system? </a:t>
            </a:r>
          </a:p>
          <a:p>
            <a:pPr marL="285750" indent="-285750">
              <a:buFont typeface="Arial" panose="020B0604020202020204" pitchFamily="34" charset="0"/>
              <a:buChar char="•"/>
            </a:pPr>
            <a:r>
              <a:rPr lang="en-US" sz="1600" i="1" dirty="0"/>
              <a:t>What kind of sensors, actuators, hardware would it have?</a:t>
            </a:r>
          </a:p>
          <a:p>
            <a:pPr marL="285750" indent="-285750">
              <a:buFont typeface="Arial" panose="020B0604020202020204" pitchFamily="34" charset="0"/>
              <a:buChar char="•"/>
            </a:pPr>
            <a:r>
              <a:rPr lang="en-US" sz="1600" i="1" dirty="0"/>
              <a:t>How the device would be connected /controlled?</a:t>
            </a:r>
          </a:p>
          <a:p>
            <a:pPr marL="285750" indent="-285750">
              <a:buFont typeface="Arial" panose="020B0604020202020204" pitchFamily="34" charset="0"/>
              <a:buChar char="•"/>
            </a:pPr>
            <a:r>
              <a:rPr lang="en-US" sz="1600" i="1" dirty="0"/>
              <a:t>How would the device be powered?</a:t>
            </a:r>
          </a:p>
          <a:p>
            <a:pPr marL="285750" indent="-285750">
              <a:buFont typeface="Arial" panose="020B0604020202020204" pitchFamily="34" charset="0"/>
              <a:buChar char="•"/>
            </a:pPr>
            <a:r>
              <a:rPr lang="en-US" sz="1600" i="1" dirty="0"/>
              <a:t>What kind of data the system would produce and how would the data be analyzed?</a:t>
            </a:r>
          </a:p>
          <a:p>
            <a:pPr marL="285750" indent="-285750">
              <a:buFont typeface="Arial" panose="020B0604020202020204" pitchFamily="34" charset="0"/>
              <a:buChar char="•"/>
            </a:pPr>
            <a:r>
              <a:rPr lang="en-US" sz="1600" i="1" dirty="0"/>
              <a:t>How much would it cost?</a:t>
            </a:r>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i="1" dirty="0"/>
              <a:t>Example: Precision agriculture, Balloon to monitor greenhouse gases, smart water meters, etc.</a:t>
            </a:r>
          </a:p>
        </p:txBody>
      </p:sp>
      <p:pic>
        <p:nvPicPr>
          <p:cNvPr id="1026" name="Picture 2" descr="Global Warming - Free ecology and environment icons">
            <a:extLst>
              <a:ext uri="{FF2B5EF4-FFF2-40B4-BE49-F238E27FC236}">
                <a16:creationId xmlns:a16="http://schemas.microsoft.com/office/drawing/2014/main" id="{50C91B40-A580-B7D0-91C7-D30896C260C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476080" y="2787170"/>
            <a:ext cx="3112181" cy="31121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recision agriculture rgb color icon Royalty Free Vector">
            <a:extLst>
              <a:ext uri="{FF2B5EF4-FFF2-40B4-BE49-F238E27FC236}">
                <a16:creationId xmlns:a16="http://schemas.microsoft.com/office/drawing/2014/main" id="{1E29679D-6467-4E53-BCB6-C85AFEFA5D77}"/>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1198093" y="4265130"/>
            <a:ext cx="1321713" cy="1404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do stratospheric balloons work? Here's a visual guide. - The Washington  Post">
            <a:extLst>
              <a:ext uri="{FF2B5EF4-FFF2-40B4-BE49-F238E27FC236}">
                <a16:creationId xmlns:a16="http://schemas.microsoft.com/office/drawing/2014/main" id="{E689F145-C230-E101-5996-1CD92BADBAAD}"/>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a:off x="3539342" y="4387601"/>
            <a:ext cx="972197" cy="1328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mart Water Meters - Water Utility Solutions">
            <a:extLst>
              <a:ext uri="{FF2B5EF4-FFF2-40B4-BE49-F238E27FC236}">
                <a16:creationId xmlns:a16="http://schemas.microsoft.com/office/drawing/2014/main" id="{C9F5D6F8-924B-9623-ABDD-99E13E4D0525}"/>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12911" y="4376391"/>
            <a:ext cx="1313769" cy="127241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B2F59F2-9310-E148-4E0D-8735C17EC5AF}"/>
              </a:ext>
            </a:extLst>
          </p:cNvPr>
          <p:cNvSpPr txBox="1"/>
          <p:nvPr/>
        </p:nvSpPr>
        <p:spPr>
          <a:xfrm>
            <a:off x="909124" y="5990263"/>
            <a:ext cx="10787475" cy="338554"/>
          </a:xfrm>
          <a:prstGeom prst="rect">
            <a:avLst/>
          </a:prstGeom>
          <a:noFill/>
        </p:spPr>
        <p:txBody>
          <a:bodyPr wrap="square">
            <a:spAutoFit/>
          </a:bodyPr>
          <a:lstStyle/>
          <a:p>
            <a:pPr algn="ctr"/>
            <a:r>
              <a:rPr lang="en-US" sz="1600" dirty="0">
                <a:solidFill>
                  <a:srgbClr val="EA4D5E"/>
                </a:solidFill>
                <a:latin typeface="Calibri" panose="020F0502020204030204" pitchFamily="34" charset="0"/>
              </a:rPr>
              <a:t>In 30 minutes in groups, design a system to help fight global warming</a:t>
            </a:r>
            <a:endParaRPr lang="es-ES" sz="1600" dirty="0">
              <a:solidFill>
                <a:srgbClr val="EA4D5E"/>
              </a:solidFill>
            </a:endParaRPr>
          </a:p>
        </p:txBody>
      </p:sp>
      <p:sp>
        <p:nvSpPr>
          <p:cNvPr id="7" name="Rectángulo 6">
            <a:extLst>
              <a:ext uri="{FF2B5EF4-FFF2-40B4-BE49-F238E27FC236}">
                <a16:creationId xmlns:a16="http://schemas.microsoft.com/office/drawing/2014/main" id="{477DBB9B-5D79-8717-69D0-8928B370D532}"/>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8" name="Rectángulo 7">
            <a:extLst>
              <a:ext uri="{FF2B5EF4-FFF2-40B4-BE49-F238E27FC236}">
                <a16:creationId xmlns:a16="http://schemas.microsoft.com/office/drawing/2014/main" id="{E8D01E81-8D34-9C15-018E-B4590FE8195F}"/>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9" name="CuadroTexto 8">
            <a:extLst>
              <a:ext uri="{FF2B5EF4-FFF2-40B4-BE49-F238E27FC236}">
                <a16:creationId xmlns:a16="http://schemas.microsoft.com/office/drawing/2014/main" id="{31A0E8C4-0091-D56B-10B4-1E49CE914EBF}"/>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10" name="Imagen 9">
            <a:extLst>
              <a:ext uri="{FF2B5EF4-FFF2-40B4-BE49-F238E27FC236}">
                <a16:creationId xmlns:a16="http://schemas.microsoft.com/office/drawing/2014/main" id="{52A8C66C-9172-F45F-C213-94B0540BBE85}"/>
              </a:ext>
            </a:extLst>
          </p:cNvPr>
          <p:cNvPicPr>
            <a:picLocks noChangeAspect="1"/>
          </p:cNvPicPr>
          <p:nvPr/>
        </p:nvPicPr>
        <p:blipFill>
          <a:blip r:embed="rId9"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1225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o 13" hidden="1">
            <a:extLst>
              <a:ext uri="{FF2B5EF4-FFF2-40B4-BE49-F238E27FC236}">
                <a16:creationId xmlns:a16="http://schemas.microsoft.com/office/drawing/2014/main" id="{9A3B3E73-6390-4F52-9093-0747221F79E0}"/>
              </a:ext>
            </a:extLst>
          </p:cNvPr>
          <p:cNvGraphicFramePr>
            <a:graphicFrameLocks noChangeAspect="1"/>
          </p:cNvGraphicFramePr>
          <p:nvPr>
            <p:custDataLst>
              <p:tags r:id="rId1"/>
            </p:custDataLst>
            <p:extLst>
              <p:ext uri="{D42A27DB-BD31-4B8C-83A1-F6EECF244321}">
                <p14:modId xmlns:p14="http://schemas.microsoft.com/office/powerpoint/2010/main" val="1445026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14" name="Objeto 13" hidden="1">
                        <a:extLst>
                          <a:ext uri="{FF2B5EF4-FFF2-40B4-BE49-F238E27FC236}">
                            <a16:creationId xmlns:a16="http://schemas.microsoft.com/office/drawing/2014/main" id="{9A3B3E73-6390-4F52-9093-0747221F79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D4565335-8FD1-4E62-BA94-9CF424A2CC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0" y="1"/>
            <a:ext cx="2501901" cy="6858000"/>
          </a:xfrm>
          <a:prstGeom prst="rect">
            <a:avLst/>
          </a:prstGeom>
        </p:spPr>
      </p:pic>
      <p:sp>
        <p:nvSpPr>
          <p:cNvPr id="2" name="CuadroTexto 1">
            <a:extLst>
              <a:ext uri="{FF2B5EF4-FFF2-40B4-BE49-F238E27FC236}">
                <a16:creationId xmlns:a16="http://schemas.microsoft.com/office/drawing/2014/main" id="{23E227AA-EA96-4662-8BB1-24C8EFD432D9}"/>
              </a:ext>
            </a:extLst>
          </p:cNvPr>
          <p:cNvSpPr txBox="1"/>
          <p:nvPr/>
        </p:nvSpPr>
        <p:spPr>
          <a:xfrm flipH="1">
            <a:off x="2623817" y="47279"/>
            <a:ext cx="7613002" cy="5226944"/>
          </a:xfrm>
          <a:prstGeom prst="rect">
            <a:avLst/>
          </a:prstGeom>
          <a:noFill/>
        </p:spPr>
        <p:txBody>
          <a:bodyPr wrap="square" rtlCol="0">
            <a:spAutoFit/>
          </a:bodyPr>
          <a:lstStyle/>
          <a:p>
            <a:r>
              <a:rPr lang="en-US" sz="3600" dirty="0">
                <a:solidFill>
                  <a:schemeClr val="accent1">
                    <a:lumMod val="50000"/>
                  </a:schemeClr>
                </a:solidFill>
              </a:rPr>
              <a:t>Agenda</a:t>
            </a:r>
          </a:p>
          <a:p>
            <a:pPr marL="457200" indent="-457200">
              <a:lnSpc>
                <a:spcPct val="150000"/>
              </a:lnSpc>
              <a:spcAft>
                <a:spcPts val="1200"/>
              </a:spcAft>
              <a:buFont typeface="Arial" panose="020B0604020202020204" pitchFamily="34" charset="0"/>
              <a:buChar char="•"/>
            </a:pPr>
            <a:r>
              <a:rPr lang="en-US" sz="2800" dirty="0">
                <a:solidFill>
                  <a:schemeClr val="accent1">
                    <a:lumMod val="50000"/>
                  </a:schemeClr>
                </a:solidFill>
              </a:rPr>
              <a:t>Introduction to IoT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IoT applications</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IoT value chain / market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Let’s play – Design a home project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What limits/strengthen the development of IoT</a:t>
            </a:r>
          </a:p>
          <a:p>
            <a:pPr marL="457200" indent="-457200">
              <a:lnSpc>
                <a:spcPct val="150000"/>
              </a:lnSpc>
              <a:spcAft>
                <a:spcPts val="1200"/>
              </a:spcAft>
              <a:buFont typeface="Arial" panose="020B0604020202020204" pitchFamily="34" charset="0"/>
              <a:buChar char="•"/>
            </a:pPr>
            <a:r>
              <a:rPr lang="en-US" sz="2800" dirty="0">
                <a:solidFill>
                  <a:schemeClr val="accent1">
                    <a:lumMod val="40000"/>
                    <a:lumOff val="60000"/>
                  </a:schemeClr>
                </a:solidFill>
              </a:rPr>
              <a:t>Final exercise</a:t>
            </a:r>
          </a:p>
        </p:txBody>
      </p:sp>
      <p:sp>
        <p:nvSpPr>
          <p:cNvPr id="3" name="Rectángulo: esquinas redondeadas 2">
            <a:extLst>
              <a:ext uri="{FF2B5EF4-FFF2-40B4-BE49-F238E27FC236}">
                <a16:creationId xmlns:a16="http://schemas.microsoft.com/office/drawing/2014/main" id="{B709CCA6-3477-4955-BB6E-C12642E7EE71}"/>
              </a:ext>
            </a:extLst>
          </p:cNvPr>
          <p:cNvSpPr/>
          <p:nvPr/>
        </p:nvSpPr>
        <p:spPr>
          <a:xfrm>
            <a:off x="2623818" y="84952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1</a:t>
            </a:r>
          </a:p>
        </p:txBody>
      </p:sp>
      <p:sp>
        <p:nvSpPr>
          <p:cNvPr id="7" name="Rectángulo: esquinas redondeadas 6">
            <a:extLst>
              <a:ext uri="{FF2B5EF4-FFF2-40B4-BE49-F238E27FC236}">
                <a16:creationId xmlns:a16="http://schemas.microsoft.com/office/drawing/2014/main" id="{27862825-9384-43B7-AC57-7AA9EC8B135D}"/>
              </a:ext>
            </a:extLst>
          </p:cNvPr>
          <p:cNvSpPr/>
          <p:nvPr/>
        </p:nvSpPr>
        <p:spPr>
          <a:xfrm>
            <a:off x="2623818" y="1620698"/>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2</a:t>
            </a:r>
          </a:p>
        </p:txBody>
      </p:sp>
      <p:sp>
        <p:nvSpPr>
          <p:cNvPr id="8" name="Rectángulo: esquinas redondeadas 7">
            <a:extLst>
              <a:ext uri="{FF2B5EF4-FFF2-40B4-BE49-F238E27FC236}">
                <a16:creationId xmlns:a16="http://schemas.microsoft.com/office/drawing/2014/main" id="{E8C6C6E5-C4D9-495F-9C5F-0636CDAD38D2}"/>
              </a:ext>
            </a:extLst>
          </p:cNvPr>
          <p:cNvSpPr/>
          <p:nvPr/>
        </p:nvSpPr>
        <p:spPr>
          <a:xfrm>
            <a:off x="2623818" y="2450011"/>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3</a:t>
            </a:r>
          </a:p>
        </p:txBody>
      </p:sp>
      <p:sp>
        <p:nvSpPr>
          <p:cNvPr id="9" name="Rectángulo: esquinas redondeadas 8">
            <a:extLst>
              <a:ext uri="{FF2B5EF4-FFF2-40B4-BE49-F238E27FC236}">
                <a16:creationId xmlns:a16="http://schemas.microsoft.com/office/drawing/2014/main" id="{59A5EE8D-CD13-440F-A724-BF70A7897F72}"/>
              </a:ext>
            </a:extLst>
          </p:cNvPr>
          <p:cNvSpPr/>
          <p:nvPr/>
        </p:nvSpPr>
        <p:spPr>
          <a:xfrm>
            <a:off x="2623818" y="3216333"/>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4</a:t>
            </a:r>
          </a:p>
        </p:txBody>
      </p:sp>
      <p:sp>
        <p:nvSpPr>
          <p:cNvPr id="4" name="Marcador de número de diapositiva 3">
            <a:extLst>
              <a:ext uri="{FF2B5EF4-FFF2-40B4-BE49-F238E27FC236}">
                <a16:creationId xmlns:a16="http://schemas.microsoft.com/office/drawing/2014/main" id="{83C5D6BC-5DCC-40EE-A4DD-EFA986367C59}"/>
              </a:ext>
            </a:extLst>
          </p:cNvPr>
          <p:cNvSpPr>
            <a:spLocks noGrp="1"/>
          </p:cNvSpPr>
          <p:nvPr>
            <p:ph type="sldNum" sz="quarter" idx="12"/>
          </p:nvPr>
        </p:nvSpPr>
        <p:spPr/>
        <p:txBody>
          <a:bodyPr/>
          <a:lstStyle/>
          <a:p>
            <a:fld id="{76397203-FB75-4989-8213-456EBAC8FDF7}" type="slidenum">
              <a:rPr lang="es-ES" smtClean="0"/>
              <a:t>4</a:t>
            </a:fld>
            <a:endParaRPr lang="es-ES"/>
          </a:p>
        </p:txBody>
      </p:sp>
      <p:sp>
        <p:nvSpPr>
          <p:cNvPr id="12" name="Rectángulo: esquinas redondeadas 11">
            <a:extLst>
              <a:ext uri="{FF2B5EF4-FFF2-40B4-BE49-F238E27FC236}">
                <a16:creationId xmlns:a16="http://schemas.microsoft.com/office/drawing/2014/main" id="{E7D82747-919B-4F1C-AD9C-60AFEC48C22A}"/>
              </a:ext>
            </a:extLst>
          </p:cNvPr>
          <p:cNvSpPr/>
          <p:nvPr/>
        </p:nvSpPr>
        <p:spPr>
          <a:xfrm>
            <a:off x="2623818" y="401693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5</a:t>
            </a:r>
          </a:p>
        </p:txBody>
      </p:sp>
      <p:sp>
        <p:nvSpPr>
          <p:cNvPr id="13" name="Rectángulo: esquinas redondeadas 12">
            <a:extLst>
              <a:ext uri="{FF2B5EF4-FFF2-40B4-BE49-F238E27FC236}">
                <a16:creationId xmlns:a16="http://schemas.microsoft.com/office/drawing/2014/main" id="{86349909-356E-4A29-90F5-5D0DBBC9B601}"/>
              </a:ext>
            </a:extLst>
          </p:cNvPr>
          <p:cNvSpPr/>
          <p:nvPr/>
        </p:nvSpPr>
        <p:spPr>
          <a:xfrm>
            <a:off x="2623818" y="4798200"/>
            <a:ext cx="335282" cy="330200"/>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6</a:t>
            </a:r>
          </a:p>
        </p:txBody>
      </p:sp>
      <p:pic>
        <p:nvPicPr>
          <p:cNvPr id="6" name="Imagen 5">
            <a:extLst>
              <a:ext uri="{FF2B5EF4-FFF2-40B4-BE49-F238E27FC236}">
                <a16:creationId xmlns:a16="http://schemas.microsoft.com/office/drawing/2014/main" id="{A5893F07-6AAA-B93F-1BB6-F0883579F9C6}"/>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803387" y="136525"/>
            <a:ext cx="1236213" cy="919624"/>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188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2297740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5</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3" name="CuadroTexto 2">
            <a:extLst>
              <a:ext uri="{FF2B5EF4-FFF2-40B4-BE49-F238E27FC236}">
                <a16:creationId xmlns:a16="http://schemas.microsoft.com/office/drawing/2014/main" id="{03D72F11-1478-4456-9715-B9BBD46942AB}"/>
              </a:ext>
            </a:extLst>
          </p:cNvPr>
          <p:cNvSpPr txBox="1"/>
          <p:nvPr/>
        </p:nvSpPr>
        <p:spPr>
          <a:xfrm>
            <a:off x="300945" y="1139387"/>
            <a:ext cx="11340928" cy="3600986"/>
          </a:xfrm>
          <a:prstGeom prst="rect">
            <a:avLst/>
          </a:prstGeom>
          <a:noFill/>
        </p:spPr>
        <p:txBody>
          <a:bodyPr wrap="square" rtlCol="0">
            <a:spAutoFit/>
          </a:bodyPr>
          <a:lstStyle/>
          <a:p>
            <a:pPr algn="ctr"/>
            <a:r>
              <a:rPr lang="en-US" b="1" dirty="0">
                <a:solidFill>
                  <a:srgbClr val="EA4D5E"/>
                </a:solidFill>
                <a:latin typeface="+mj-lt"/>
              </a:rPr>
              <a:t>A few definitions of  IoT</a:t>
            </a:r>
          </a:p>
          <a:p>
            <a:pPr algn="ctr"/>
            <a:endParaRPr lang="en-US" sz="1400" dirty="0">
              <a:latin typeface="+mj-lt"/>
            </a:endParaRPr>
          </a:p>
          <a:p>
            <a:r>
              <a:rPr lang="en-US" sz="1400" dirty="0">
                <a:latin typeface="+mj-lt"/>
              </a:rPr>
              <a:t>The Internet of things (IoT) describes physical </a:t>
            </a:r>
            <a:r>
              <a:rPr lang="en-US" sz="1400" b="1" dirty="0">
                <a:latin typeface="+mj-lt"/>
              </a:rPr>
              <a:t>objects</a:t>
            </a:r>
            <a:r>
              <a:rPr lang="en-US" sz="1400" dirty="0">
                <a:latin typeface="+mj-lt"/>
              </a:rPr>
              <a:t> (or groups of such objects) with </a:t>
            </a:r>
            <a:r>
              <a:rPr lang="en-US" sz="1400" b="1" dirty="0">
                <a:latin typeface="+mj-lt"/>
              </a:rPr>
              <a:t>sensors</a:t>
            </a:r>
            <a:r>
              <a:rPr lang="en-US" sz="1400" dirty="0">
                <a:latin typeface="+mj-lt"/>
              </a:rPr>
              <a:t>, </a:t>
            </a:r>
            <a:r>
              <a:rPr lang="en-US" sz="1400" b="1" dirty="0">
                <a:latin typeface="+mj-lt"/>
              </a:rPr>
              <a:t>processing </a:t>
            </a:r>
            <a:r>
              <a:rPr lang="en-US" sz="1400" dirty="0">
                <a:latin typeface="+mj-lt"/>
              </a:rPr>
              <a:t>ability, </a:t>
            </a:r>
            <a:r>
              <a:rPr lang="en-US" sz="1400" b="1" dirty="0">
                <a:latin typeface="+mj-lt"/>
              </a:rPr>
              <a:t>software</a:t>
            </a:r>
            <a:r>
              <a:rPr lang="en-US" sz="1400" dirty="0">
                <a:latin typeface="+mj-lt"/>
              </a:rPr>
              <a:t> and other technologies that </a:t>
            </a:r>
            <a:r>
              <a:rPr lang="en-US" sz="1400" b="1" dirty="0">
                <a:latin typeface="+mj-lt"/>
              </a:rPr>
              <a:t>connect</a:t>
            </a:r>
            <a:r>
              <a:rPr lang="en-US" sz="1400" dirty="0">
                <a:latin typeface="+mj-lt"/>
              </a:rPr>
              <a:t> and </a:t>
            </a:r>
            <a:r>
              <a:rPr lang="en-US" sz="1400" b="1" dirty="0">
                <a:latin typeface="+mj-lt"/>
              </a:rPr>
              <a:t>exchange data </a:t>
            </a:r>
            <a:r>
              <a:rPr lang="en-US" sz="1400" dirty="0">
                <a:latin typeface="+mj-lt"/>
              </a:rPr>
              <a:t>with other devices and systems over the </a:t>
            </a:r>
            <a:r>
              <a:rPr lang="en-US" sz="1400" b="1" dirty="0">
                <a:latin typeface="+mj-lt"/>
              </a:rPr>
              <a:t>Internet or other communications networks </a:t>
            </a:r>
            <a:r>
              <a:rPr lang="en-US" sz="1400" dirty="0">
                <a:latin typeface="+mj-lt"/>
              </a:rPr>
              <a:t>– Wikipedia</a:t>
            </a:r>
          </a:p>
          <a:p>
            <a:endParaRPr lang="en-US" sz="1400" dirty="0">
              <a:latin typeface="+mj-lt"/>
            </a:endParaRPr>
          </a:p>
          <a:p>
            <a:pPr algn="l"/>
            <a:r>
              <a:rPr lang="en-US" sz="1400" b="0" i="0" dirty="0">
                <a:solidFill>
                  <a:srgbClr val="000000"/>
                </a:solidFill>
                <a:effectLst/>
                <a:latin typeface="+mj-lt"/>
              </a:rPr>
              <a:t>The Internet of Things (IoT) is the </a:t>
            </a:r>
            <a:r>
              <a:rPr lang="en-US" sz="1400" b="1" i="0" dirty="0">
                <a:solidFill>
                  <a:srgbClr val="000000"/>
                </a:solidFill>
                <a:effectLst/>
                <a:latin typeface="+mj-lt"/>
              </a:rPr>
              <a:t>network of physical objects </a:t>
            </a:r>
            <a:r>
              <a:rPr lang="en-US" sz="1400" b="0" i="0" dirty="0">
                <a:solidFill>
                  <a:srgbClr val="000000"/>
                </a:solidFill>
                <a:effectLst/>
                <a:latin typeface="+mj-lt"/>
              </a:rPr>
              <a:t>that contain embedded technology to </a:t>
            </a:r>
            <a:r>
              <a:rPr lang="en-US" sz="1400" b="1" i="0" dirty="0">
                <a:solidFill>
                  <a:srgbClr val="000000"/>
                </a:solidFill>
                <a:effectLst/>
                <a:latin typeface="+mj-lt"/>
              </a:rPr>
              <a:t>communicate and sense or interact </a:t>
            </a:r>
            <a:r>
              <a:rPr lang="en-US" sz="1400" b="0" i="0" dirty="0">
                <a:solidFill>
                  <a:srgbClr val="000000"/>
                </a:solidFill>
                <a:effectLst/>
                <a:latin typeface="+mj-lt"/>
              </a:rPr>
              <a:t>with their internal states or the external environment. – Gartner</a:t>
            </a:r>
          </a:p>
          <a:p>
            <a:pPr algn="l"/>
            <a:endParaRPr lang="en-US" sz="1400" dirty="0">
              <a:solidFill>
                <a:srgbClr val="000000"/>
              </a:solidFill>
              <a:latin typeface="+mj-lt"/>
            </a:endParaRPr>
          </a:p>
          <a:p>
            <a:pPr algn="l"/>
            <a:r>
              <a:rPr lang="en-US" sz="1400" b="0" i="0" dirty="0">
                <a:solidFill>
                  <a:srgbClr val="000000"/>
                </a:solidFill>
                <a:effectLst/>
                <a:latin typeface="+mj-lt"/>
              </a:rPr>
              <a:t>In a nutshell, the Internet of Things is the concept of </a:t>
            </a:r>
            <a:r>
              <a:rPr lang="en-US" sz="1400" b="1" i="0" dirty="0">
                <a:solidFill>
                  <a:srgbClr val="000000"/>
                </a:solidFill>
                <a:effectLst/>
                <a:latin typeface="+mj-lt"/>
              </a:rPr>
              <a:t>connecting any device </a:t>
            </a:r>
            <a:r>
              <a:rPr lang="en-US" sz="1400" b="0" i="0" dirty="0">
                <a:solidFill>
                  <a:srgbClr val="000000"/>
                </a:solidFill>
                <a:effectLst/>
                <a:latin typeface="+mj-lt"/>
              </a:rPr>
              <a:t>to the Internet and to other connected devices. The </a:t>
            </a:r>
            <a:r>
              <a:rPr lang="en-US" sz="1400" b="1" i="0" dirty="0">
                <a:solidFill>
                  <a:srgbClr val="000000"/>
                </a:solidFill>
                <a:effectLst/>
                <a:latin typeface="+mj-lt"/>
              </a:rPr>
              <a:t>IoT is a giant network of connected things and people </a:t>
            </a:r>
            <a:r>
              <a:rPr lang="en-US" sz="1400" b="0" i="0" dirty="0">
                <a:solidFill>
                  <a:srgbClr val="000000"/>
                </a:solidFill>
                <a:effectLst/>
                <a:latin typeface="+mj-lt"/>
              </a:rPr>
              <a:t>– all of which collect and share data about the way they are used and about the environment around them. – IBM</a:t>
            </a:r>
          </a:p>
          <a:p>
            <a:pPr algn="l"/>
            <a:endParaRPr lang="en-US" sz="1400" dirty="0">
              <a:solidFill>
                <a:srgbClr val="000000"/>
              </a:solidFill>
              <a:latin typeface="+mj-lt"/>
            </a:endParaRPr>
          </a:p>
          <a:p>
            <a:pPr algn="l"/>
            <a:r>
              <a:rPr lang="en-US" sz="1400" i="0" dirty="0">
                <a:solidFill>
                  <a:srgbClr val="202124"/>
                </a:solidFill>
                <a:effectLst/>
                <a:latin typeface="+mj-lt"/>
              </a:rPr>
              <a:t>The term IoT, or Internet of Things, refers to the </a:t>
            </a:r>
            <a:r>
              <a:rPr lang="en-US" sz="1400" b="1" i="0" dirty="0">
                <a:solidFill>
                  <a:srgbClr val="202124"/>
                </a:solidFill>
                <a:effectLst/>
                <a:latin typeface="+mj-lt"/>
              </a:rPr>
              <a:t>collective network of connected devices </a:t>
            </a:r>
            <a:r>
              <a:rPr lang="en-US" sz="1400" i="0" dirty="0">
                <a:solidFill>
                  <a:srgbClr val="202124"/>
                </a:solidFill>
                <a:effectLst/>
                <a:latin typeface="+mj-lt"/>
              </a:rPr>
              <a:t>and the technology that facilitates communication between devices and the </a:t>
            </a:r>
            <a:r>
              <a:rPr lang="en-US" sz="1400" b="1" i="0" dirty="0">
                <a:solidFill>
                  <a:srgbClr val="202124"/>
                </a:solidFill>
                <a:effectLst/>
                <a:latin typeface="+mj-lt"/>
              </a:rPr>
              <a:t>cloud</a:t>
            </a:r>
            <a:r>
              <a:rPr lang="en-US" sz="1400" i="0" dirty="0">
                <a:solidFill>
                  <a:srgbClr val="202124"/>
                </a:solidFill>
                <a:effectLst/>
                <a:latin typeface="+mj-lt"/>
              </a:rPr>
              <a:t>, as well as between the devices themselves.</a:t>
            </a:r>
            <a:r>
              <a:rPr lang="en-US" sz="1400" i="0" dirty="0">
                <a:solidFill>
                  <a:srgbClr val="000000"/>
                </a:solidFill>
                <a:effectLst/>
                <a:latin typeface="+mj-lt"/>
              </a:rPr>
              <a:t>- Amazon</a:t>
            </a:r>
          </a:p>
          <a:p>
            <a:pPr algn="l"/>
            <a:endParaRPr lang="en-US" sz="1400" dirty="0">
              <a:solidFill>
                <a:srgbClr val="000000"/>
              </a:solidFill>
              <a:latin typeface="+mj-lt"/>
            </a:endParaRPr>
          </a:p>
          <a:p>
            <a:pPr algn="l"/>
            <a:r>
              <a:rPr lang="en-US" sz="1400" dirty="0">
                <a:solidFill>
                  <a:srgbClr val="000000"/>
                </a:solidFill>
                <a:latin typeface="+mj-lt"/>
              </a:rPr>
              <a:t>Some synonyms of IoT  : Connected object / Smart object …</a:t>
            </a:r>
            <a:endParaRPr lang="en-US" sz="1400" i="0" dirty="0">
              <a:solidFill>
                <a:srgbClr val="000000"/>
              </a:solidFill>
              <a:effectLst/>
              <a:latin typeface="+mj-lt"/>
            </a:endParaRPr>
          </a:p>
          <a:p>
            <a:endParaRPr lang="en-US" sz="1400" dirty="0">
              <a:latin typeface="+mj-lt"/>
            </a:endParaRPr>
          </a:p>
        </p:txBody>
      </p:sp>
      <p:sp>
        <p:nvSpPr>
          <p:cNvPr id="15" name="CuadroTexto 14">
            <a:extLst>
              <a:ext uri="{FF2B5EF4-FFF2-40B4-BE49-F238E27FC236}">
                <a16:creationId xmlns:a16="http://schemas.microsoft.com/office/drawing/2014/main" id="{FF765643-6E59-404F-94A2-9C58FA80C9D0}"/>
              </a:ext>
            </a:extLst>
          </p:cNvPr>
          <p:cNvSpPr txBox="1"/>
          <p:nvPr/>
        </p:nvSpPr>
        <p:spPr>
          <a:xfrm>
            <a:off x="2519806" y="4551877"/>
            <a:ext cx="1473241" cy="523220"/>
          </a:xfrm>
          <a:prstGeom prst="rect">
            <a:avLst/>
          </a:prstGeom>
          <a:noFill/>
        </p:spPr>
        <p:txBody>
          <a:bodyPr wrap="square">
            <a:spAutoFit/>
          </a:bodyPr>
          <a:lstStyle/>
          <a:p>
            <a:r>
              <a:rPr lang="en-US" sz="2800" b="1" dirty="0">
                <a:solidFill>
                  <a:srgbClr val="C84553"/>
                </a:solidFill>
                <a:latin typeface="+mj-lt"/>
              </a:rPr>
              <a:t>Objects</a:t>
            </a:r>
            <a:endParaRPr lang="es-ES" sz="2800" dirty="0">
              <a:solidFill>
                <a:srgbClr val="C84553"/>
              </a:solidFill>
            </a:endParaRPr>
          </a:p>
        </p:txBody>
      </p:sp>
      <p:sp>
        <p:nvSpPr>
          <p:cNvPr id="16" name="CuadroTexto 15">
            <a:extLst>
              <a:ext uri="{FF2B5EF4-FFF2-40B4-BE49-F238E27FC236}">
                <a16:creationId xmlns:a16="http://schemas.microsoft.com/office/drawing/2014/main" id="{4C170A19-6FF9-4BBF-8046-E7E031B08A39}"/>
              </a:ext>
            </a:extLst>
          </p:cNvPr>
          <p:cNvSpPr txBox="1"/>
          <p:nvPr/>
        </p:nvSpPr>
        <p:spPr>
          <a:xfrm>
            <a:off x="4427605" y="5262613"/>
            <a:ext cx="1233710" cy="307777"/>
          </a:xfrm>
          <a:prstGeom prst="rect">
            <a:avLst/>
          </a:prstGeom>
          <a:noFill/>
        </p:spPr>
        <p:txBody>
          <a:bodyPr wrap="square">
            <a:spAutoFit/>
          </a:bodyPr>
          <a:lstStyle/>
          <a:p>
            <a:r>
              <a:rPr lang="en-US" sz="1400" b="1" dirty="0">
                <a:solidFill>
                  <a:srgbClr val="C84553"/>
                </a:solidFill>
                <a:latin typeface="+mj-lt"/>
              </a:rPr>
              <a:t>Software</a:t>
            </a:r>
            <a:endParaRPr lang="es-ES" sz="1400" dirty="0">
              <a:solidFill>
                <a:srgbClr val="C84553"/>
              </a:solidFill>
            </a:endParaRPr>
          </a:p>
        </p:txBody>
      </p:sp>
      <p:sp>
        <p:nvSpPr>
          <p:cNvPr id="19" name="CuadroTexto 18">
            <a:extLst>
              <a:ext uri="{FF2B5EF4-FFF2-40B4-BE49-F238E27FC236}">
                <a16:creationId xmlns:a16="http://schemas.microsoft.com/office/drawing/2014/main" id="{AB0D22C3-0F54-49D8-AFAB-E61004E7219D}"/>
              </a:ext>
            </a:extLst>
          </p:cNvPr>
          <p:cNvSpPr txBox="1"/>
          <p:nvPr/>
        </p:nvSpPr>
        <p:spPr>
          <a:xfrm>
            <a:off x="6948201" y="5157346"/>
            <a:ext cx="1527879" cy="523220"/>
          </a:xfrm>
          <a:prstGeom prst="rect">
            <a:avLst/>
          </a:prstGeom>
          <a:noFill/>
        </p:spPr>
        <p:txBody>
          <a:bodyPr wrap="square">
            <a:spAutoFit/>
          </a:bodyPr>
          <a:lstStyle/>
          <a:p>
            <a:r>
              <a:rPr lang="en-US" sz="2800" b="1" dirty="0">
                <a:solidFill>
                  <a:srgbClr val="C84553"/>
                </a:solidFill>
                <a:latin typeface="+mj-lt"/>
              </a:rPr>
              <a:t>Internet</a:t>
            </a:r>
            <a:endParaRPr lang="es-ES" sz="2800" dirty="0">
              <a:solidFill>
                <a:srgbClr val="C84553"/>
              </a:solidFill>
            </a:endParaRPr>
          </a:p>
        </p:txBody>
      </p:sp>
      <p:sp>
        <p:nvSpPr>
          <p:cNvPr id="23" name="CuadroTexto 22">
            <a:extLst>
              <a:ext uri="{FF2B5EF4-FFF2-40B4-BE49-F238E27FC236}">
                <a16:creationId xmlns:a16="http://schemas.microsoft.com/office/drawing/2014/main" id="{1EA879F5-96CD-491F-BAF9-47572C8B1D8B}"/>
              </a:ext>
            </a:extLst>
          </p:cNvPr>
          <p:cNvSpPr txBox="1"/>
          <p:nvPr/>
        </p:nvSpPr>
        <p:spPr>
          <a:xfrm>
            <a:off x="8811913" y="5456777"/>
            <a:ext cx="2410395" cy="369332"/>
          </a:xfrm>
          <a:prstGeom prst="rect">
            <a:avLst/>
          </a:prstGeom>
          <a:noFill/>
        </p:spPr>
        <p:txBody>
          <a:bodyPr wrap="square">
            <a:spAutoFit/>
          </a:bodyPr>
          <a:lstStyle/>
          <a:p>
            <a:r>
              <a:rPr lang="en-US" sz="1800" b="1" dirty="0">
                <a:latin typeface="+mj-lt"/>
              </a:rPr>
              <a:t>Communication network</a:t>
            </a:r>
            <a:endParaRPr lang="es-ES" dirty="0"/>
          </a:p>
        </p:txBody>
      </p:sp>
      <p:sp>
        <p:nvSpPr>
          <p:cNvPr id="24" name="CuadroTexto 23">
            <a:extLst>
              <a:ext uri="{FF2B5EF4-FFF2-40B4-BE49-F238E27FC236}">
                <a16:creationId xmlns:a16="http://schemas.microsoft.com/office/drawing/2014/main" id="{35C9E8E3-703B-42AC-8679-24EB343F8698}"/>
              </a:ext>
            </a:extLst>
          </p:cNvPr>
          <p:cNvSpPr txBox="1"/>
          <p:nvPr/>
        </p:nvSpPr>
        <p:spPr>
          <a:xfrm>
            <a:off x="969692" y="5148828"/>
            <a:ext cx="1581055" cy="400110"/>
          </a:xfrm>
          <a:prstGeom prst="rect">
            <a:avLst/>
          </a:prstGeom>
          <a:noFill/>
        </p:spPr>
        <p:txBody>
          <a:bodyPr wrap="square">
            <a:spAutoFit/>
          </a:bodyPr>
          <a:lstStyle/>
          <a:p>
            <a:r>
              <a:rPr lang="en-US" sz="2000" b="1" dirty="0">
                <a:latin typeface="+mj-lt"/>
              </a:rPr>
              <a:t>Sensors</a:t>
            </a:r>
            <a:endParaRPr lang="es-ES" sz="2000" dirty="0"/>
          </a:p>
        </p:txBody>
      </p:sp>
      <p:sp>
        <p:nvSpPr>
          <p:cNvPr id="26" name="CuadroTexto 25">
            <a:extLst>
              <a:ext uri="{FF2B5EF4-FFF2-40B4-BE49-F238E27FC236}">
                <a16:creationId xmlns:a16="http://schemas.microsoft.com/office/drawing/2014/main" id="{CE67A212-FEF1-4026-B9E7-6B93F3E073FC}"/>
              </a:ext>
            </a:extLst>
          </p:cNvPr>
          <p:cNvSpPr txBox="1"/>
          <p:nvPr/>
        </p:nvSpPr>
        <p:spPr>
          <a:xfrm>
            <a:off x="5661315" y="4727533"/>
            <a:ext cx="1581055" cy="369332"/>
          </a:xfrm>
          <a:prstGeom prst="rect">
            <a:avLst/>
          </a:prstGeom>
          <a:noFill/>
        </p:spPr>
        <p:txBody>
          <a:bodyPr wrap="square">
            <a:spAutoFit/>
          </a:bodyPr>
          <a:lstStyle/>
          <a:p>
            <a:r>
              <a:rPr lang="en-US" sz="1800" b="1" dirty="0">
                <a:latin typeface="+mj-lt"/>
              </a:rPr>
              <a:t>Processing</a:t>
            </a:r>
            <a:endParaRPr lang="es-ES" dirty="0"/>
          </a:p>
        </p:txBody>
      </p:sp>
      <p:sp>
        <p:nvSpPr>
          <p:cNvPr id="27" name="CuadroTexto 26">
            <a:extLst>
              <a:ext uri="{FF2B5EF4-FFF2-40B4-BE49-F238E27FC236}">
                <a16:creationId xmlns:a16="http://schemas.microsoft.com/office/drawing/2014/main" id="{6F8A4A18-275C-42E5-9FE1-2FB152320608}"/>
              </a:ext>
            </a:extLst>
          </p:cNvPr>
          <p:cNvSpPr txBox="1"/>
          <p:nvPr/>
        </p:nvSpPr>
        <p:spPr>
          <a:xfrm>
            <a:off x="6096000" y="5781029"/>
            <a:ext cx="1128983" cy="307777"/>
          </a:xfrm>
          <a:prstGeom prst="rect">
            <a:avLst/>
          </a:prstGeom>
          <a:noFill/>
        </p:spPr>
        <p:txBody>
          <a:bodyPr wrap="square">
            <a:spAutoFit/>
          </a:bodyPr>
          <a:lstStyle/>
          <a:p>
            <a:r>
              <a:rPr lang="en-US" sz="1400" b="1">
                <a:solidFill>
                  <a:srgbClr val="C84553"/>
                </a:solidFill>
                <a:latin typeface="+mj-lt"/>
              </a:rPr>
              <a:t>Interact</a:t>
            </a:r>
            <a:endParaRPr lang="es-ES" sz="1400" dirty="0">
              <a:solidFill>
                <a:srgbClr val="C84553"/>
              </a:solidFill>
            </a:endParaRPr>
          </a:p>
        </p:txBody>
      </p:sp>
      <p:sp>
        <p:nvSpPr>
          <p:cNvPr id="28" name="CuadroTexto 27">
            <a:extLst>
              <a:ext uri="{FF2B5EF4-FFF2-40B4-BE49-F238E27FC236}">
                <a16:creationId xmlns:a16="http://schemas.microsoft.com/office/drawing/2014/main" id="{508C707D-E5F2-4F54-805B-5D2DC8CC9B56}"/>
              </a:ext>
            </a:extLst>
          </p:cNvPr>
          <p:cNvSpPr txBox="1"/>
          <p:nvPr/>
        </p:nvSpPr>
        <p:spPr>
          <a:xfrm>
            <a:off x="1986255" y="5719474"/>
            <a:ext cx="1128983" cy="369332"/>
          </a:xfrm>
          <a:prstGeom prst="rect">
            <a:avLst/>
          </a:prstGeom>
          <a:noFill/>
        </p:spPr>
        <p:txBody>
          <a:bodyPr wrap="square">
            <a:spAutoFit/>
          </a:bodyPr>
          <a:lstStyle/>
          <a:p>
            <a:r>
              <a:rPr lang="en-US" b="1" dirty="0">
                <a:solidFill>
                  <a:srgbClr val="C84553"/>
                </a:solidFill>
                <a:latin typeface="+mj-lt"/>
              </a:rPr>
              <a:t>C</a:t>
            </a:r>
            <a:r>
              <a:rPr lang="en-US" sz="1800" b="1" dirty="0">
                <a:solidFill>
                  <a:srgbClr val="C84553"/>
                </a:solidFill>
                <a:latin typeface="+mj-lt"/>
              </a:rPr>
              <a:t>loud</a:t>
            </a:r>
            <a:endParaRPr lang="es-ES" dirty="0">
              <a:solidFill>
                <a:srgbClr val="C84553"/>
              </a:solidFill>
            </a:endParaRPr>
          </a:p>
        </p:txBody>
      </p:sp>
      <p:sp>
        <p:nvSpPr>
          <p:cNvPr id="29" name="CuadroTexto 28">
            <a:extLst>
              <a:ext uri="{FF2B5EF4-FFF2-40B4-BE49-F238E27FC236}">
                <a16:creationId xmlns:a16="http://schemas.microsoft.com/office/drawing/2014/main" id="{B14E2150-B01B-4CA9-9A2F-14D9C691C5C4}"/>
              </a:ext>
            </a:extLst>
          </p:cNvPr>
          <p:cNvSpPr txBox="1"/>
          <p:nvPr/>
        </p:nvSpPr>
        <p:spPr>
          <a:xfrm>
            <a:off x="2974457" y="5641443"/>
            <a:ext cx="1576277" cy="369332"/>
          </a:xfrm>
          <a:prstGeom prst="rect">
            <a:avLst/>
          </a:prstGeom>
          <a:noFill/>
        </p:spPr>
        <p:txBody>
          <a:bodyPr wrap="square">
            <a:spAutoFit/>
          </a:bodyPr>
          <a:lstStyle/>
          <a:p>
            <a:r>
              <a:rPr lang="en-US" b="1" dirty="0">
                <a:solidFill>
                  <a:srgbClr val="00B0F0"/>
                </a:solidFill>
                <a:latin typeface="+mj-lt"/>
              </a:rPr>
              <a:t>D</a:t>
            </a:r>
            <a:r>
              <a:rPr lang="en-US" sz="1800" b="1" dirty="0">
                <a:solidFill>
                  <a:srgbClr val="00B0F0"/>
                </a:solidFill>
                <a:latin typeface="+mj-lt"/>
              </a:rPr>
              <a:t>evices</a:t>
            </a:r>
            <a:endParaRPr lang="es-ES" dirty="0">
              <a:solidFill>
                <a:srgbClr val="00B0F0"/>
              </a:solidFill>
            </a:endParaRPr>
          </a:p>
        </p:txBody>
      </p:sp>
      <p:sp>
        <p:nvSpPr>
          <p:cNvPr id="30" name="CuadroTexto 29">
            <a:extLst>
              <a:ext uri="{FF2B5EF4-FFF2-40B4-BE49-F238E27FC236}">
                <a16:creationId xmlns:a16="http://schemas.microsoft.com/office/drawing/2014/main" id="{1015B5F9-A069-4915-ABE8-3DA7161BEFCC}"/>
              </a:ext>
            </a:extLst>
          </p:cNvPr>
          <p:cNvSpPr txBox="1"/>
          <p:nvPr/>
        </p:nvSpPr>
        <p:spPr>
          <a:xfrm>
            <a:off x="8377948" y="4610305"/>
            <a:ext cx="2243977" cy="400110"/>
          </a:xfrm>
          <a:prstGeom prst="rect">
            <a:avLst/>
          </a:prstGeom>
          <a:noFill/>
        </p:spPr>
        <p:txBody>
          <a:bodyPr wrap="square">
            <a:spAutoFit/>
          </a:bodyPr>
          <a:lstStyle/>
          <a:p>
            <a:r>
              <a:rPr lang="en-US" sz="2000" b="1" dirty="0">
                <a:solidFill>
                  <a:srgbClr val="00B0F0"/>
                </a:solidFill>
                <a:latin typeface="+mj-lt"/>
              </a:rPr>
              <a:t>Exchange data</a:t>
            </a:r>
            <a:endParaRPr lang="es-ES" sz="2000" dirty="0">
              <a:solidFill>
                <a:srgbClr val="00B0F0"/>
              </a:solidFill>
            </a:endParaRPr>
          </a:p>
        </p:txBody>
      </p:sp>
      <p:sp>
        <p:nvSpPr>
          <p:cNvPr id="31" name="CuadroTexto 30">
            <a:extLst>
              <a:ext uri="{FF2B5EF4-FFF2-40B4-BE49-F238E27FC236}">
                <a16:creationId xmlns:a16="http://schemas.microsoft.com/office/drawing/2014/main" id="{B03900F0-4DFA-46C1-AC38-AB95CB325B4D}"/>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Introduction to IoT : </a:t>
            </a:r>
            <a:r>
              <a:rPr lang="en-US" sz="2000" dirty="0"/>
              <a:t>What is IoT?</a:t>
            </a:r>
          </a:p>
        </p:txBody>
      </p:sp>
      <p:sp>
        <p:nvSpPr>
          <p:cNvPr id="32" name="Rectángulo: esquinas redondeadas 31">
            <a:extLst>
              <a:ext uri="{FF2B5EF4-FFF2-40B4-BE49-F238E27FC236}">
                <a16:creationId xmlns:a16="http://schemas.microsoft.com/office/drawing/2014/main" id="{8BC869FD-C0DD-4CB6-8F10-B0F9F7007294}"/>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1</a:t>
            </a:r>
          </a:p>
        </p:txBody>
      </p:sp>
      <p:sp>
        <p:nvSpPr>
          <p:cNvPr id="2" name="CuadroTexto 1">
            <a:extLst>
              <a:ext uri="{FF2B5EF4-FFF2-40B4-BE49-F238E27FC236}">
                <a16:creationId xmlns:a16="http://schemas.microsoft.com/office/drawing/2014/main" id="{530E01E6-75C6-BD2C-30B1-EE95EB3D47B8}"/>
              </a:ext>
            </a:extLst>
          </p:cNvPr>
          <p:cNvSpPr txBox="1"/>
          <p:nvPr/>
        </p:nvSpPr>
        <p:spPr>
          <a:xfrm>
            <a:off x="7040535" y="4245576"/>
            <a:ext cx="1581055" cy="400110"/>
          </a:xfrm>
          <a:prstGeom prst="rect">
            <a:avLst/>
          </a:prstGeom>
          <a:noFill/>
        </p:spPr>
        <p:txBody>
          <a:bodyPr wrap="square">
            <a:spAutoFit/>
          </a:bodyPr>
          <a:lstStyle>
            <a:defPPr>
              <a:defRPr lang="es-ES"/>
            </a:defPPr>
            <a:lvl1pPr>
              <a:defRPr sz="2800" b="1">
                <a:solidFill>
                  <a:srgbClr val="C84553"/>
                </a:solidFill>
                <a:latin typeface="+mj-lt"/>
              </a:defRPr>
            </a:lvl1pPr>
          </a:lstStyle>
          <a:p>
            <a:pPr algn="ctr"/>
            <a:r>
              <a:rPr lang="en-US" sz="2000" dirty="0"/>
              <a:t>Connected</a:t>
            </a:r>
            <a:endParaRPr lang="es-ES" sz="2000" dirty="0"/>
          </a:p>
        </p:txBody>
      </p:sp>
      <p:sp>
        <p:nvSpPr>
          <p:cNvPr id="5" name="Rectángulo 4">
            <a:extLst>
              <a:ext uri="{FF2B5EF4-FFF2-40B4-BE49-F238E27FC236}">
                <a16:creationId xmlns:a16="http://schemas.microsoft.com/office/drawing/2014/main" id="{51286D4A-E95F-D38B-13AC-15E3438E7F2A}"/>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6" name="Rectángulo 5">
            <a:extLst>
              <a:ext uri="{FF2B5EF4-FFF2-40B4-BE49-F238E27FC236}">
                <a16:creationId xmlns:a16="http://schemas.microsoft.com/office/drawing/2014/main" id="{FB0EBF0A-5AE7-7867-D1FA-D58DB7C098C0}"/>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7" name="CuadroTexto 6">
            <a:extLst>
              <a:ext uri="{FF2B5EF4-FFF2-40B4-BE49-F238E27FC236}">
                <a16:creationId xmlns:a16="http://schemas.microsoft.com/office/drawing/2014/main" id="{C216416D-C5B0-7589-FB80-0D773C158FA2}"/>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8" name="Imagen 7">
            <a:extLst>
              <a:ext uri="{FF2B5EF4-FFF2-40B4-BE49-F238E27FC236}">
                <a16:creationId xmlns:a16="http://schemas.microsoft.com/office/drawing/2014/main" id="{57965342-EE5F-ED76-5A71-5C211D8921A7}"/>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0914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9" grpId="0"/>
      <p:bldP spid="23" grpId="0"/>
      <p:bldP spid="24" grpId="0"/>
      <p:bldP spid="26" grpId="0"/>
      <p:bldP spid="27" grpId="0"/>
      <p:bldP spid="28" grpId="0"/>
      <p:bldP spid="29" grpId="0"/>
      <p:bldP spid="3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455566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6</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3" name="CuadroTexto 12">
            <a:extLst>
              <a:ext uri="{FF2B5EF4-FFF2-40B4-BE49-F238E27FC236}">
                <a16:creationId xmlns:a16="http://schemas.microsoft.com/office/drawing/2014/main" id="{531EC319-7DE8-46DC-B675-31F46792AFE3}"/>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Introduction to IoT : </a:t>
            </a:r>
            <a:r>
              <a:rPr lang="en-US" sz="2000" dirty="0"/>
              <a:t>Before we start do you how to configure an IoT light bulb?</a:t>
            </a:r>
          </a:p>
        </p:txBody>
      </p:sp>
      <p:pic>
        <p:nvPicPr>
          <p:cNvPr id="1026" name="Picture 2" descr="Tapo L510E | Bombilla LED Blanca Wi-Fi | Tapo">
            <a:extLst>
              <a:ext uri="{FF2B5EF4-FFF2-40B4-BE49-F238E27FC236}">
                <a16:creationId xmlns:a16="http://schemas.microsoft.com/office/drawing/2014/main" id="{76B67155-FA85-4801-ACBF-43DB35AD318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06049" y="639661"/>
            <a:ext cx="2852500" cy="2852500"/>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9EDD0E95-7259-4D69-A89C-38DC2A2D9D9E}"/>
              </a:ext>
            </a:extLst>
          </p:cNvPr>
          <p:cNvSpPr txBox="1"/>
          <p:nvPr/>
        </p:nvSpPr>
        <p:spPr>
          <a:xfrm>
            <a:off x="300945" y="1119725"/>
            <a:ext cx="8077004" cy="4770537"/>
          </a:xfrm>
          <a:prstGeom prst="rect">
            <a:avLst/>
          </a:prstGeom>
          <a:noFill/>
        </p:spPr>
        <p:txBody>
          <a:bodyPr wrap="square" rtlCol="0">
            <a:spAutoFit/>
          </a:bodyPr>
          <a:lstStyle/>
          <a:p>
            <a:pPr marL="342900" indent="-342900">
              <a:buFont typeface="+mj-lt"/>
              <a:buAutoNum type="arabicPeriod"/>
            </a:pPr>
            <a:r>
              <a:rPr lang="en-US" sz="1600" dirty="0"/>
              <a:t>The lightbulb emits a </a:t>
            </a:r>
            <a:r>
              <a:rPr lang="en-US" sz="1600" dirty="0" err="1"/>
              <a:t>Wifi</a:t>
            </a:r>
            <a:r>
              <a:rPr lang="en-US" sz="1600" dirty="0"/>
              <a:t> signal whenever it’s not configured</a:t>
            </a:r>
          </a:p>
          <a:p>
            <a:pPr marL="342900" indent="-342900">
              <a:buFont typeface="+mj-lt"/>
              <a:buAutoNum type="arabicPeriod"/>
            </a:pPr>
            <a:endParaRPr lang="en-US" sz="1600" b="0" i="0" dirty="0">
              <a:solidFill>
                <a:srgbClr val="000000"/>
              </a:solidFill>
              <a:effectLst/>
            </a:endParaRPr>
          </a:p>
          <a:p>
            <a:pPr marL="342900" indent="-342900">
              <a:buFont typeface="+mj-lt"/>
              <a:buAutoNum type="arabicPeriod"/>
            </a:pPr>
            <a:r>
              <a:rPr lang="en-US" sz="1600" dirty="0">
                <a:solidFill>
                  <a:srgbClr val="000000"/>
                </a:solidFill>
              </a:rPr>
              <a:t>Use your phone and the right APP to connect to the light bulb via </a:t>
            </a:r>
            <a:r>
              <a:rPr lang="en-US" sz="1600" dirty="0" err="1">
                <a:solidFill>
                  <a:srgbClr val="000000"/>
                </a:solidFill>
              </a:rPr>
              <a:t>Wifi</a:t>
            </a:r>
            <a:r>
              <a:rPr lang="en-US" sz="1600" dirty="0">
                <a:solidFill>
                  <a:srgbClr val="000000"/>
                </a:solidFill>
              </a:rPr>
              <a:t> direct</a:t>
            </a:r>
          </a:p>
          <a:p>
            <a:pPr marL="342900" indent="-342900">
              <a:buFont typeface="+mj-lt"/>
              <a:buAutoNum type="arabicPeriod"/>
            </a:pPr>
            <a:endParaRPr lang="en-US" sz="1600" dirty="0">
              <a:solidFill>
                <a:srgbClr val="000000"/>
              </a:solidFill>
            </a:endParaRPr>
          </a:p>
          <a:p>
            <a:pPr marL="342900" indent="-342900">
              <a:buFont typeface="+mj-lt"/>
              <a:buAutoNum type="arabicPeriod"/>
            </a:pPr>
            <a:r>
              <a:rPr lang="en-US" sz="1600" dirty="0">
                <a:solidFill>
                  <a:srgbClr val="000000"/>
                </a:solidFill>
              </a:rPr>
              <a:t>Connect the lightbulb using </a:t>
            </a:r>
            <a:r>
              <a:rPr lang="en-US" sz="1600" dirty="0" err="1">
                <a:solidFill>
                  <a:srgbClr val="000000"/>
                </a:solidFill>
              </a:rPr>
              <a:t>wifi</a:t>
            </a:r>
            <a:r>
              <a:rPr lang="en-US" sz="1600" dirty="0">
                <a:solidFill>
                  <a:srgbClr val="000000"/>
                </a:solidFill>
              </a:rPr>
              <a:t> direct and send it the </a:t>
            </a:r>
            <a:r>
              <a:rPr lang="en-US" sz="1600" dirty="0" err="1">
                <a:solidFill>
                  <a:srgbClr val="000000"/>
                </a:solidFill>
              </a:rPr>
              <a:t>wifi</a:t>
            </a:r>
            <a:r>
              <a:rPr lang="en-US" sz="1600" dirty="0">
                <a:solidFill>
                  <a:srgbClr val="000000"/>
                </a:solidFill>
              </a:rPr>
              <a:t> password. The device will restart and connect to the internet using the </a:t>
            </a:r>
            <a:r>
              <a:rPr lang="en-US" sz="1600" dirty="0" err="1">
                <a:solidFill>
                  <a:srgbClr val="000000"/>
                </a:solidFill>
              </a:rPr>
              <a:t>wifi</a:t>
            </a:r>
            <a:r>
              <a:rPr lang="en-US" sz="1600" dirty="0">
                <a:solidFill>
                  <a:srgbClr val="000000"/>
                </a:solidFill>
              </a:rPr>
              <a:t> password you just gave him.</a:t>
            </a:r>
          </a:p>
          <a:p>
            <a:pPr marL="342900" indent="-342900">
              <a:buFont typeface="+mj-lt"/>
              <a:buAutoNum type="arabicPeriod"/>
            </a:pPr>
            <a:endParaRPr lang="en-US" sz="1600" b="0" i="0" dirty="0">
              <a:solidFill>
                <a:srgbClr val="000000"/>
              </a:solidFill>
              <a:effectLst/>
            </a:endParaRPr>
          </a:p>
          <a:p>
            <a:pPr marL="342900" indent="-342900">
              <a:buFont typeface="+mj-lt"/>
              <a:buAutoNum type="arabicPeriod"/>
            </a:pPr>
            <a:r>
              <a:rPr lang="en-US" sz="1600" dirty="0">
                <a:solidFill>
                  <a:srgbClr val="000000"/>
                </a:solidFill>
              </a:rPr>
              <a:t>Now control it from your phone inside or outside your house</a:t>
            </a:r>
          </a:p>
          <a:p>
            <a:pPr marL="342900" indent="-342900">
              <a:buFont typeface="+mj-lt"/>
              <a:buAutoNum type="arabicPeriod"/>
            </a:pPr>
            <a:endParaRPr lang="en-US" sz="1600" dirty="0">
              <a:solidFill>
                <a:srgbClr val="000000"/>
              </a:solidFill>
            </a:endParaRPr>
          </a:p>
          <a:p>
            <a:pPr marL="342900" indent="-342900">
              <a:buFont typeface="+mj-lt"/>
              <a:buAutoNum type="arabicPeriod"/>
            </a:pPr>
            <a:r>
              <a:rPr lang="en-US" sz="1600" b="0" i="0" dirty="0">
                <a:solidFill>
                  <a:srgbClr val="000000"/>
                </a:solidFill>
                <a:effectLst/>
              </a:rPr>
              <a:t>How </a:t>
            </a:r>
            <a:r>
              <a:rPr lang="en-US" sz="1600" dirty="0">
                <a:solidFill>
                  <a:srgbClr val="000000"/>
                </a:solidFill>
              </a:rPr>
              <a:t>can you phone connects to the light bulb?</a:t>
            </a:r>
          </a:p>
          <a:p>
            <a:pPr marL="800100" lvl="1" indent="-342900">
              <a:buFont typeface="+mj-lt"/>
              <a:buAutoNum type="arabicPeriod"/>
            </a:pPr>
            <a:r>
              <a:rPr lang="en-US" sz="1600" dirty="0">
                <a:solidFill>
                  <a:srgbClr val="000000"/>
                </a:solidFill>
              </a:rPr>
              <a:t>You APP know the ID/password of the light bulb</a:t>
            </a:r>
          </a:p>
          <a:p>
            <a:pPr marL="800100" lvl="1" indent="-342900">
              <a:buFont typeface="+mj-lt"/>
              <a:buAutoNum type="arabicPeriod"/>
            </a:pPr>
            <a:r>
              <a:rPr lang="en-US" sz="1600" b="0" i="0" dirty="0">
                <a:solidFill>
                  <a:srgbClr val="000000"/>
                </a:solidFill>
                <a:effectLst/>
              </a:rPr>
              <a:t>The lightbulb connect to a </a:t>
            </a:r>
            <a:r>
              <a:rPr lang="en-US" sz="1600" dirty="0">
                <a:solidFill>
                  <a:srgbClr val="000000"/>
                </a:solidFill>
              </a:rPr>
              <a:t>IoT cloud platform using the same ID</a:t>
            </a:r>
          </a:p>
          <a:p>
            <a:pPr marL="800100" lvl="1" indent="-342900">
              <a:buFont typeface="+mj-lt"/>
              <a:buAutoNum type="arabicPeriod"/>
            </a:pPr>
            <a:r>
              <a:rPr lang="en-US" sz="1600" b="0" i="0" dirty="0">
                <a:solidFill>
                  <a:srgbClr val="000000"/>
                </a:solidFill>
                <a:effectLst/>
              </a:rPr>
              <a:t>Whenever you send an order, your phone send an order to the IoT cloud platform indicating the ID of the lightbulb it want to act on. The cloud platforms that is already connected to many IoT devices look for the device with this specific ID and send the order</a:t>
            </a:r>
          </a:p>
          <a:p>
            <a:pPr marL="800100" lvl="1" indent="-342900">
              <a:buFont typeface="+mj-lt"/>
              <a:buAutoNum type="arabicPeriod"/>
            </a:pPr>
            <a:r>
              <a:rPr lang="en-US" sz="1600" dirty="0">
                <a:solidFill>
                  <a:srgbClr val="000000"/>
                </a:solidFill>
              </a:rPr>
              <a:t>Notifications can also be sent to your phone from the lightbulb passing through the cloud</a:t>
            </a:r>
          </a:p>
          <a:p>
            <a:endParaRPr lang="en-US" sz="1600" dirty="0"/>
          </a:p>
        </p:txBody>
      </p:sp>
      <p:pic>
        <p:nvPicPr>
          <p:cNvPr id="1028" name="Picture 4">
            <a:extLst>
              <a:ext uri="{FF2B5EF4-FFF2-40B4-BE49-F238E27FC236}">
                <a16:creationId xmlns:a16="http://schemas.microsoft.com/office/drawing/2014/main" id="{E06E339C-EBCE-408E-936F-0E5F04D33C6C}"/>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9387743" y="4214655"/>
            <a:ext cx="869936" cy="8699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CC816E0-C908-4DA5-9C16-229021747C4D}"/>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8112135" y="5173911"/>
            <a:ext cx="531628" cy="5316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31719BD-5647-487A-AF35-7731CFC1EAD7}"/>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11103862" y="5323131"/>
            <a:ext cx="589433" cy="589433"/>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7AC1DC60-4185-4776-BFC3-02D62181A399}"/>
              </a:ext>
            </a:extLst>
          </p:cNvPr>
          <p:cNvSpPr txBox="1"/>
          <p:nvPr/>
        </p:nvSpPr>
        <p:spPr>
          <a:xfrm>
            <a:off x="7756593" y="5799520"/>
            <a:ext cx="1096719" cy="430887"/>
          </a:xfrm>
          <a:prstGeom prst="rect">
            <a:avLst/>
          </a:prstGeom>
          <a:noFill/>
        </p:spPr>
        <p:txBody>
          <a:bodyPr wrap="square">
            <a:spAutoFit/>
          </a:bodyPr>
          <a:lstStyle/>
          <a:p>
            <a:pPr marL="0" lvl="1" algn="ctr"/>
            <a:r>
              <a:rPr lang="en-US" sz="1100" i="1" dirty="0">
                <a:solidFill>
                  <a:srgbClr val="000000"/>
                </a:solidFill>
              </a:rPr>
              <a:t>Smart Light bulb with an ID</a:t>
            </a:r>
            <a:endParaRPr lang="en-US" sz="1100" b="0" i="1" dirty="0">
              <a:solidFill>
                <a:srgbClr val="000000"/>
              </a:solidFill>
              <a:effectLst/>
            </a:endParaRPr>
          </a:p>
        </p:txBody>
      </p:sp>
      <p:pic>
        <p:nvPicPr>
          <p:cNvPr id="3" name="Picture 2" descr="TP-Link Tether - Aplicaciones en Google Play">
            <a:extLst>
              <a:ext uri="{FF2B5EF4-FFF2-40B4-BE49-F238E27FC236}">
                <a16:creationId xmlns:a16="http://schemas.microsoft.com/office/drawing/2014/main" id="{5C80235F-6674-408B-B7DF-E9DD8AE278EF}"/>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10894313" y="5138749"/>
            <a:ext cx="342732" cy="34273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ector: angular 22">
            <a:extLst>
              <a:ext uri="{FF2B5EF4-FFF2-40B4-BE49-F238E27FC236}">
                <a16:creationId xmlns:a16="http://schemas.microsoft.com/office/drawing/2014/main" id="{C53F2ECB-38B5-48CC-AB51-E1B48C331140}"/>
              </a:ext>
            </a:extLst>
          </p:cNvPr>
          <p:cNvCxnSpPr>
            <a:cxnSpLocks/>
            <a:stCxn id="1030" idx="0"/>
            <a:endCxn id="1028" idx="1"/>
          </p:cNvCxnSpPr>
          <p:nvPr/>
        </p:nvCxnSpPr>
        <p:spPr>
          <a:xfrm rot="5400000" flipH="1" flipV="1">
            <a:off x="8620702" y="4406870"/>
            <a:ext cx="524288" cy="1009794"/>
          </a:xfrm>
          <a:prstGeom prst="bentConnector2">
            <a:avLst/>
          </a:prstGeom>
          <a:ln w="28575">
            <a:solidFill>
              <a:srgbClr val="EA4D5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a:extLst>
              <a:ext uri="{FF2B5EF4-FFF2-40B4-BE49-F238E27FC236}">
                <a16:creationId xmlns:a16="http://schemas.microsoft.com/office/drawing/2014/main" id="{751953F5-B250-442B-8C37-988684498F8F}"/>
              </a:ext>
            </a:extLst>
          </p:cNvPr>
          <p:cNvCxnSpPr>
            <a:cxnSpLocks/>
            <a:stCxn id="3" idx="0"/>
            <a:endCxn id="1028" idx="3"/>
          </p:cNvCxnSpPr>
          <p:nvPr/>
        </p:nvCxnSpPr>
        <p:spPr>
          <a:xfrm rot="16200000" flipV="1">
            <a:off x="10417116" y="4490186"/>
            <a:ext cx="489126" cy="808000"/>
          </a:xfrm>
          <a:prstGeom prst="bentConnector2">
            <a:avLst/>
          </a:prstGeom>
          <a:ln w="28575">
            <a:solidFill>
              <a:srgbClr val="EA4D5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8953B41E-8B73-4E3A-A605-AB2D84C03053}"/>
              </a:ext>
            </a:extLst>
          </p:cNvPr>
          <p:cNvSpPr txBox="1"/>
          <p:nvPr/>
        </p:nvSpPr>
        <p:spPr>
          <a:xfrm>
            <a:off x="10613920" y="5899234"/>
            <a:ext cx="1689258" cy="430887"/>
          </a:xfrm>
          <a:prstGeom prst="rect">
            <a:avLst/>
          </a:prstGeom>
          <a:noFill/>
        </p:spPr>
        <p:txBody>
          <a:bodyPr wrap="square">
            <a:spAutoFit/>
          </a:bodyPr>
          <a:lstStyle/>
          <a:p>
            <a:pPr marL="0" lvl="1" algn="ctr"/>
            <a:r>
              <a:rPr lang="en-US" sz="1100" i="1" dirty="0">
                <a:solidFill>
                  <a:srgbClr val="000000"/>
                </a:solidFill>
              </a:rPr>
              <a:t>Smart phone with manufacturer APP</a:t>
            </a:r>
            <a:endParaRPr lang="en-US" sz="1100" b="0" i="1" dirty="0">
              <a:solidFill>
                <a:srgbClr val="000000"/>
              </a:solidFill>
              <a:effectLst/>
            </a:endParaRPr>
          </a:p>
        </p:txBody>
      </p:sp>
      <p:sp>
        <p:nvSpPr>
          <p:cNvPr id="29" name="CuadroTexto 28">
            <a:extLst>
              <a:ext uri="{FF2B5EF4-FFF2-40B4-BE49-F238E27FC236}">
                <a16:creationId xmlns:a16="http://schemas.microsoft.com/office/drawing/2014/main" id="{943B7EA1-10F0-4D8B-8600-7B3650F35DDE}"/>
              </a:ext>
            </a:extLst>
          </p:cNvPr>
          <p:cNvSpPr txBox="1"/>
          <p:nvPr/>
        </p:nvSpPr>
        <p:spPr>
          <a:xfrm>
            <a:off x="8162097" y="4241613"/>
            <a:ext cx="1372196" cy="415498"/>
          </a:xfrm>
          <a:prstGeom prst="rect">
            <a:avLst/>
          </a:prstGeom>
          <a:noFill/>
        </p:spPr>
        <p:txBody>
          <a:bodyPr wrap="square">
            <a:spAutoFit/>
          </a:bodyPr>
          <a:lstStyle/>
          <a:p>
            <a:pPr algn="ctr"/>
            <a:r>
              <a:rPr lang="en-US" sz="1050" i="1" dirty="0">
                <a:solidFill>
                  <a:srgbClr val="000000"/>
                </a:solidFill>
              </a:rPr>
              <a:t>Connected, Waiting for orders</a:t>
            </a:r>
            <a:endParaRPr lang="es-ES" sz="1050" dirty="0"/>
          </a:p>
        </p:txBody>
      </p:sp>
      <p:sp>
        <p:nvSpPr>
          <p:cNvPr id="31" name="CuadroTexto 30">
            <a:extLst>
              <a:ext uri="{FF2B5EF4-FFF2-40B4-BE49-F238E27FC236}">
                <a16:creationId xmlns:a16="http://schemas.microsoft.com/office/drawing/2014/main" id="{668E5874-6089-4225-BAD3-DFD848472EFD}"/>
              </a:ext>
            </a:extLst>
          </p:cNvPr>
          <p:cNvSpPr txBox="1"/>
          <p:nvPr/>
        </p:nvSpPr>
        <p:spPr>
          <a:xfrm>
            <a:off x="10321099" y="4231869"/>
            <a:ext cx="1372196" cy="415498"/>
          </a:xfrm>
          <a:prstGeom prst="rect">
            <a:avLst/>
          </a:prstGeom>
          <a:noFill/>
        </p:spPr>
        <p:txBody>
          <a:bodyPr wrap="square">
            <a:spAutoFit/>
          </a:bodyPr>
          <a:lstStyle/>
          <a:p>
            <a:pPr algn="ctr"/>
            <a:r>
              <a:rPr lang="en-US" sz="1050" i="1" dirty="0">
                <a:solidFill>
                  <a:srgbClr val="000000"/>
                </a:solidFill>
              </a:rPr>
              <a:t>Switch on, off, dim light, </a:t>
            </a:r>
            <a:r>
              <a:rPr lang="en-US" sz="1050" i="1" dirty="0" err="1">
                <a:solidFill>
                  <a:srgbClr val="000000"/>
                </a:solidFill>
              </a:rPr>
              <a:t>programmation</a:t>
            </a:r>
            <a:endParaRPr lang="es-ES" sz="1050" dirty="0"/>
          </a:p>
        </p:txBody>
      </p:sp>
      <p:sp>
        <p:nvSpPr>
          <p:cNvPr id="32" name="Rectángulo: esquinas redondeadas 31">
            <a:extLst>
              <a:ext uri="{FF2B5EF4-FFF2-40B4-BE49-F238E27FC236}">
                <a16:creationId xmlns:a16="http://schemas.microsoft.com/office/drawing/2014/main" id="{3BE74A2E-E661-4F99-AC25-CE7BB55D24FA}"/>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1</a:t>
            </a:r>
          </a:p>
        </p:txBody>
      </p:sp>
      <p:cxnSp>
        <p:nvCxnSpPr>
          <p:cNvPr id="8" name="Conector recto de flecha 7">
            <a:extLst>
              <a:ext uri="{FF2B5EF4-FFF2-40B4-BE49-F238E27FC236}">
                <a16:creationId xmlns:a16="http://schemas.microsoft.com/office/drawing/2014/main" id="{203DF136-CB12-7533-D954-7B848590FF6B}"/>
              </a:ext>
            </a:extLst>
          </p:cNvPr>
          <p:cNvCxnSpPr/>
          <p:nvPr/>
        </p:nvCxnSpPr>
        <p:spPr>
          <a:xfrm>
            <a:off x="8948791" y="5799520"/>
            <a:ext cx="1665129" cy="0"/>
          </a:xfrm>
          <a:prstGeom prst="straightConnector1">
            <a:avLst/>
          </a:prstGeom>
          <a:ln w="28575">
            <a:solidFill>
              <a:srgbClr val="EA4D5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BAADDE2E-4FEA-0B2E-4DED-AC1544EB484F}"/>
              </a:ext>
            </a:extLst>
          </p:cNvPr>
          <p:cNvSpPr txBox="1"/>
          <p:nvPr/>
        </p:nvSpPr>
        <p:spPr>
          <a:xfrm>
            <a:off x="9062861" y="5824299"/>
            <a:ext cx="1372196" cy="415498"/>
          </a:xfrm>
          <a:prstGeom prst="rect">
            <a:avLst/>
          </a:prstGeom>
          <a:noFill/>
        </p:spPr>
        <p:txBody>
          <a:bodyPr wrap="square">
            <a:spAutoFit/>
          </a:bodyPr>
          <a:lstStyle/>
          <a:p>
            <a:pPr algn="ctr"/>
            <a:r>
              <a:rPr lang="es-ES" sz="1050" dirty="0"/>
              <a:t>Basic </a:t>
            </a:r>
            <a:r>
              <a:rPr lang="es-ES" sz="1050" dirty="0" err="1"/>
              <a:t>configuration</a:t>
            </a:r>
            <a:endParaRPr lang="es-ES" sz="1050" dirty="0"/>
          </a:p>
          <a:p>
            <a:pPr algn="ctr"/>
            <a:r>
              <a:rPr lang="es-ES" sz="1050" dirty="0"/>
              <a:t>Wifi, </a:t>
            </a:r>
            <a:r>
              <a:rPr lang="es-ES" sz="1050" dirty="0" err="1"/>
              <a:t>Password</a:t>
            </a:r>
            <a:endParaRPr lang="es-ES" sz="1050" dirty="0"/>
          </a:p>
        </p:txBody>
      </p:sp>
      <p:sp>
        <p:nvSpPr>
          <p:cNvPr id="2" name="Rectángulo: esquinas redondeadas 1">
            <a:extLst>
              <a:ext uri="{FF2B5EF4-FFF2-40B4-BE49-F238E27FC236}">
                <a16:creationId xmlns:a16="http://schemas.microsoft.com/office/drawing/2014/main" id="{C402967B-FC0C-B2CE-6955-23F238610FEE}"/>
              </a:ext>
            </a:extLst>
          </p:cNvPr>
          <p:cNvSpPr/>
          <p:nvPr/>
        </p:nvSpPr>
        <p:spPr>
          <a:xfrm>
            <a:off x="1099698" y="5863521"/>
            <a:ext cx="5858143" cy="272893"/>
          </a:xfrm>
          <a:prstGeom prst="roundRect">
            <a:avLst/>
          </a:prstGeom>
          <a:solidFill>
            <a:srgbClr val="EA4D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first one to connect to the light bulb earns one point</a:t>
            </a:r>
          </a:p>
        </p:txBody>
      </p:sp>
      <p:sp>
        <p:nvSpPr>
          <p:cNvPr id="5" name="Rectángulo 4">
            <a:extLst>
              <a:ext uri="{FF2B5EF4-FFF2-40B4-BE49-F238E27FC236}">
                <a16:creationId xmlns:a16="http://schemas.microsoft.com/office/drawing/2014/main" id="{C58ACF08-F71D-800F-9745-E3EE1CDCE08A}"/>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6" name="Rectángulo 5">
            <a:extLst>
              <a:ext uri="{FF2B5EF4-FFF2-40B4-BE49-F238E27FC236}">
                <a16:creationId xmlns:a16="http://schemas.microsoft.com/office/drawing/2014/main" id="{FE2DFB6F-D618-1865-6605-4B62E30A8ECD}"/>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7" name="CuadroTexto 6">
            <a:extLst>
              <a:ext uri="{FF2B5EF4-FFF2-40B4-BE49-F238E27FC236}">
                <a16:creationId xmlns:a16="http://schemas.microsoft.com/office/drawing/2014/main" id="{C0695316-96A1-5B17-D1B8-4DB7462F6801}"/>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10" name="Imagen 9">
            <a:extLst>
              <a:ext uri="{FF2B5EF4-FFF2-40B4-BE49-F238E27FC236}">
                <a16:creationId xmlns:a16="http://schemas.microsoft.com/office/drawing/2014/main" id="{ECBFDD3C-A23A-1753-59CF-8C5CF62B0A88}"/>
              </a:ext>
            </a:extLst>
          </p:cNvPr>
          <p:cNvPicPr>
            <a:picLocks noChangeAspect="1"/>
          </p:cNvPicPr>
          <p:nvPr/>
        </p:nvPicPr>
        <p:blipFill>
          <a:blip r:embed="rId11"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465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29" grpId="0"/>
      <p:bldP spid="31" grpId="0"/>
      <p:bldP spid="9"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7</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13" name="CuadroTexto 12">
            <a:extLst>
              <a:ext uri="{FF2B5EF4-FFF2-40B4-BE49-F238E27FC236}">
                <a16:creationId xmlns:a16="http://schemas.microsoft.com/office/drawing/2014/main" id="{531EC319-7DE8-46DC-B675-31F46792AFE3}"/>
              </a:ext>
            </a:extLst>
          </p:cNvPr>
          <p:cNvSpPr txBox="1"/>
          <p:nvPr/>
        </p:nvSpPr>
        <p:spPr>
          <a:xfrm flipH="1">
            <a:off x="464225" y="526142"/>
            <a:ext cx="7913723" cy="400110"/>
          </a:xfrm>
          <a:prstGeom prst="rect">
            <a:avLst/>
          </a:prstGeom>
          <a:noFill/>
        </p:spPr>
        <p:txBody>
          <a:bodyPr wrap="square" rtlCol="0">
            <a:spAutoFit/>
          </a:bodyPr>
          <a:lstStyle/>
          <a:p>
            <a:r>
              <a:rPr lang="en-US" sz="2000" b="1" dirty="0">
                <a:solidFill>
                  <a:srgbClr val="00B0F0"/>
                </a:solidFill>
              </a:rPr>
              <a:t>Introduction to IoT : </a:t>
            </a:r>
            <a:r>
              <a:rPr lang="en-US" sz="2000" dirty="0"/>
              <a:t>Why would I connect a lightbulb to the internet?</a:t>
            </a:r>
          </a:p>
        </p:txBody>
      </p:sp>
      <p:sp>
        <p:nvSpPr>
          <p:cNvPr id="32" name="Rectángulo: esquinas redondeadas 31">
            <a:extLst>
              <a:ext uri="{FF2B5EF4-FFF2-40B4-BE49-F238E27FC236}">
                <a16:creationId xmlns:a16="http://schemas.microsoft.com/office/drawing/2014/main" id="{3BE74A2E-E661-4F99-AC25-CE7BB55D24FA}"/>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1</a:t>
            </a:r>
          </a:p>
        </p:txBody>
      </p:sp>
      <p:sp>
        <p:nvSpPr>
          <p:cNvPr id="2" name="CuadroTexto 1">
            <a:extLst>
              <a:ext uri="{FF2B5EF4-FFF2-40B4-BE49-F238E27FC236}">
                <a16:creationId xmlns:a16="http://schemas.microsoft.com/office/drawing/2014/main" id="{A321A721-A150-9291-51A4-081E8392164B}"/>
              </a:ext>
            </a:extLst>
          </p:cNvPr>
          <p:cNvSpPr txBox="1"/>
          <p:nvPr/>
        </p:nvSpPr>
        <p:spPr>
          <a:xfrm>
            <a:off x="476010" y="1121633"/>
            <a:ext cx="11738655" cy="5016758"/>
          </a:xfrm>
          <a:prstGeom prst="rect">
            <a:avLst/>
          </a:prstGeom>
          <a:noFill/>
        </p:spPr>
        <p:txBody>
          <a:bodyPr wrap="square" rtlCol="0">
            <a:spAutoFit/>
          </a:bodyPr>
          <a:lstStyle/>
          <a:p>
            <a:r>
              <a:rPr lang="en-US" sz="1600" b="1" dirty="0">
                <a:solidFill>
                  <a:srgbClr val="EA4D5E"/>
                </a:solidFill>
              </a:rPr>
              <a:t>Enhanced control</a:t>
            </a:r>
          </a:p>
          <a:p>
            <a:pPr marL="1449388" lvl="1" indent="-285750">
              <a:buFont typeface="Arial" panose="020B0604020202020204" pitchFamily="34" charset="0"/>
              <a:buChar char="•"/>
            </a:pPr>
            <a:endParaRPr lang="en-US" sz="1600" dirty="0">
              <a:solidFill>
                <a:srgbClr val="000000"/>
              </a:solidFill>
            </a:endParaRPr>
          </a:p>
          <a:p>
            <a:pPr marL="1449388" lvl="1" indent="-285750">
              <a:buFont typeface="Arial" panose="020B0604020202020204" pitchFamily="34" charset="0"/>
              <a:buChar char="•"/>
            </a:pPr>
            <a:r>
              <a:rPr lang="en-US" sz="1600" dirty="0">
                <a:solidFill>
                  <a:srgbClr val="000000"/>
                </a:solidFill>
              </a:rPr>
              <a:t>Ubiquitous – can access to the light bulb outside of your house</a:t>
            </a:r>
          </a:p>
          <a:p>
            <a:pPr marL="1449388" lvl="1" indent="-285750">
              <a:buFont typeface="Arial" panose="020B0604020202020204" pitchFamily="34" charset="0"/>
              <a:buChar char="•"/>
            </a:pPr>
            <a:r>
              <a:rPr lang="en-US" sz="1600" dirty="0">
                <a:solidFill>
                  <a:srgbClr val="000000"/>
                </a:solidFill>
              </a:rPr>
              <a:t>Using AI assistants – Voice / Natural language control</a:t>
            </a:r>
          </a:p>
          <a:p>
            <a:pPr marL="1449388" lvl="1" indent="-285750">
              <a:buFont typeface="Arial" panose="020B0604020202020204" pitchFamily="34" charset="0"/>
              <a:buChar char="•"/>
            </a:pPr>
            <a:r>
              <a:rPr lang="en-US" sz="1600" dirty="0">
                <a:solidFill>
                  <a:srgbClr val="000000"/>
                </a:solidFill>
              </a:rPr>
              <a:t>Configuration for devices that don’t have an interface (Intensity , Colors , Modes, etc.)</a:t>
            </a:r>
          </a:p>
          <a:p>
            <a:pPr marL="1163638" lvl="1"/>
            <a:endParaRPr lang="en-US" sz="1600" dirty="0">
              <a:solidFill>
                <a:srgbClr val="000000"/>
              </a:solidFill>
            </a:endParaRPr>
          </a:p>
          <a:p>
            <a:pPr marL="893763" lvl="2" indent="-893763"/>
            <a:r>
              <a:rPr lang="en-US" sz="1600" b="1" dirty="0">
                <a:solidFill>
                  <a:srgbClr val="EA4D5E"/>
                </a:solidFill>
              </a:rPr>
              <a:t>2 ways communication / information collection</a:t>
            </a:r>
          </a:p>
          <a:p>
            <a:pPr marL="1449388" lvl="1" indent="-285750">
              <a:buFont typeface="Arial" panose="020B0604020202020204" pitchFamily="34" charset="0"/>
              <a:buChar char="•"/>
            </a:pPr>
            <a:endParaRPr lang="en-US" sz="1600" dirty="0">
              <a:solidFill>
                <a:srgbClr val="000000"/>
              </a:solidFill>
            </a:endParaRPr>
          </a:p>
          <a:p>
            <a:pPr marL="1449388" lvl="1" indent="-285750">
              <a:buFont typeface="Arial" panose="020B0604020202020204" pitchFamily="34" charset="0"/>
              <a:buChar char="•"/>
            </a:pPr>
            <a:r>
              <a:rPr lang="en-US" sz="1600" dirty="0">
                <a:solidFill>
                  <a:srgbClr val="000000"/>
                </a:solidFill>
              </a:rPr>
              <a:t>Know when the light bulb is switch on/off </a:t>
            </a:r>
          </a:p>
          <a:p>
            <a:pPr marL="1449388" lvl="1" indent="-285750">
              <a:buFont typeface="Arial" panose="020B0604020202020204" pitchFamily="34" charset="0"/>
              <a:buChar char="•"/>
            </a:pPr>
            <a:r>
              <a:rPr lang="en-US" sz="1600" dirty="0">
                <a:solidFill>
                  <a:srgbClr val="000000"/>
                </a:solidFill>
              </a:rPr>
              <a:t>Know when the light bulb is disconnected</a:t>
            </a:r>
          </a:p>
          <a:p>
            <a:pPr marL="1163638" indent="-269875">
              <a:buFont typeface="+mj-lt"/>
              <a:buAutoNum type="arabicPeriod"/>
            </a:pPr>
            <a:endParaRPr lang="en-US" sz="1600" dirty="0">
              <a:solidFill>
                <a:srgbClr val="000000"/>
              </a:solidFill>
            </a:endParaRPr>
          </a:p>
          <a:p>
            <a:pPr marL="1163638" indent="-1163638"/>
            <a:r>
              <a:rPr lang="en-US" sz="1600" b="1" dirty="0">
                <a:solidFill>
                  <a:srgbClr val="EB4D5E"/>
                </a:solidFill>
              </a:rPr>
              <a:t>Intelligence</a:t>
            </a:r>
          </a:p>
          <a:p>
            <a:pPr marL="1449388" lvl="1" indent="-285750">
              <a:buFont typeface="Arial" panose="020B0604020202020204" pitchFamily="34" charset="0"/>
              <a:buChar char="•"/>
            </a:pPr>
            <a:r>
              <a:rPr lang="en-US" sz="1600" dirty="0">
                <a:solidFill>
                  <a:srgbClr val="000000"/>
                </a:solidFill>
              </a:rPr>
              <a:t>Scheduling / Mode disco / holidays / etc.</a:t>
            </a:r>
          </a:p>
          <a:p>
            <a:pPr marL="1449388" lvl="1" indent="-285750">
              <a:buFont typeface="Arial" panose="020B0604020202020204" pitchFamily="34" charset="0"/>
              <a:buChar char="•"/>
            </a:pPr>
            <a:r>
              <a:rPr lang="en-US" sz="1600" dirty="0">
                <a:solidFill>
                  <a:srgbClr val="000000"/>
                </a:solidFill>
              </a:rPr>
              <a:t>Coordination between lightbulbs / other devices (ex : blinds) </a:t>
            </a:r>
          </a:p>
          <a:p>
            <a:pPr marL="1449388" lvl="1" indent="-285750">
              <a:buFont typeface="Arial" panose="020B0604020202020204" pitchFamily="34" charset="0"/>
              <a:buChar char="•"/>
            </a:pPr>
            <a:r>
              <a:rPr lang="en-US" sz="1600" dirty="0">
                <a:solidFill>
                  <a:srgbClr val="000000"/>
                </a:solidFill>
              </a:rPr>
              <a:t>Access internet information</a:t>
            </a:r>
          </a:p>
          <a:p>
            <a:pPr marL="1449388" lvl="1" indent="-285750">
              <a:buFont typeface="Arial" panose="020B0604020202020204" pitchFamily="34" charset="0"/>
              <a:buChar char="•"/>
            </a:pPr>
            <a:endParaRPr lang="en-US" sz="1600" dirty="0">
              <a:solidFill>
                <a:srgbClr val="000000"/>
              </a:solidFill>
            </a:endParaRPr>
          </a:p>
          <a:p>
            <a:pPr marL="1163638" lvl="2" indent="-1163638"/>
            <a:r>
              <a:rPr lang="en-US" sz="1600" b="1" dirty="0">
                <a:solidFill>
                  <a:srgbClr val="EB4D5E"/>
                </a:solidFill>
              </a:rPr>
              <a:t>Energy saving</a:t>
            </a:r>
          </a:p>
          <a:p>
            <a:pPr marL="1449388" lvl="1" indent="-285750">
              <a:buFont typeface="Arial" panose="020B0604020202020204" pitchFamily="34" charset="0"/>
              <a:buChar char="•"/>
            </a:pPr>
            <a:r>
              <a:rPr lang="en-US" sz="1600" dirty="0">
                <a:solidFill>
                  <a:srgbClr val="000000"/>
                </a:solidFill>
              </a:rPr>
              <a:t>Automatically switch off the  light after a certain time</a:t>
            </a:r>
          </a:p>
          <a:p>
            <a:pPr marL="1449388" lvl="1" indent="-285750">
              <a:buFont typeface="Arial" panose="020B0604020202020204" pitchFamily="34" charset="0"/>
              <a:buChar char="•"/>
            </a:pPr>
            <a:r>
              <a:rPr lang="en-US" sz="1600" dirty="0">
                <a:solidFill>
                  <a:srgbClr val="000000"/>
                </a:solidFill>
              </a:rPr>
              <a:t>Switch off the light if nobody is home</a:t>
            </a:r>
          </a:p>
          <a:p>
            <a:endParaRPr lang="en-US" sz="1600" dirty="0"/>
          </a:p>
        </p:txBody>
      </p:sp>
      <p:sp>
        <p:nvSpPr>
          <p:cNvPr id="3" name="CuadroTexto 2">
            <a:extLst>
              <a:ext uri="{FF2B5EF4-FFF2-40B4-BE49-F238E27FC236}">
                <a16:creationId xmlns:a16="http://schemas.microsoft.com/office/drawing/2014/main" id="{29EEB858-9275-A07A-4BF7-D29052883BE8}"/>
              </a:ext>
            </a:extLst>
          </p:cNvPr>
          <p:cNvSpPr txBox="1"/>
          <p:nvPr/>
        </p:nvSpPr>
        <p:spPr>
          <a:xfrm>
            <a:off x="909124" y="5990263"/>
            <a:ext cx="10787475" cy="338554"/>
          </a:xfrm>
          <a:prstGeom prst="rect">
            <a:avLst/>
          </a:prstGeom>
          <a:noFill/>
        </p:spPr>
        <p:txBody>
          <a:bodyPr wrap="square">
            <a:spAutoFit/>
          </a:bodyPr>
          <a:lstStyle/>
          <a:p>
            <a:pPr algn="ctr"/>
            <a:r>
              <a:rPr lang="en-US" sz="1600" dirty="0">
                <a:solidFill>
                  <a:srgbClr val="EA4D5E"/>
                </a:solidFill>
                <a:latin typeface="Calibri" panose="020F0502020204030204" pitchFamily="34" charset="0"/>
              </a:rPr>
              <a:t>And it’s just a lightbulb….</a:t>
            </a:r>
            <a:endParaRPr lang="es-ES" sz="1600" dirty="0">
              <a:solidFill>
                <a:srgbClr val="EA4D5E"/>
              </a:solidFill>
            </a:endParaRPr>
          </a:p>
        </p:txBody>
      </p:sp>
      <p:pic>
        <p:nvPicPr>
          <p:cNvPr id="1026" name="Picture 2" descr="Control Meticulous Line icon">
            <a:extLst>
              <a:ext uri="{FF2B5EF4-FFF2-40B4-BE49-F238E27FC236}">
                <a16:creationId xmlns:a16="http://schemas.microsoft.com/office/drawing/2014/main" id="{ED646826-D164-945D-E566-4074113FA2B9}"/>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811577" y="1712221"/>
            <a:ext cx="735795" cy="73579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67F19E0-3862-BB9C-0E8F-2F10C1913F4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23482" y="3094677"/>
            <a:ext cx="622125" cy="577008"/>
          </a:xfrm>
          <a:prstGeom prst="rect">
            <a:avLst/>
          </a:prstGeom>
        </p:spPr>
      </p:pic>
      <p:pic>
        <p:nvPicPr>
          <p:cNvPr id="1030" name="Picture 6" descr="Intelligence Icongeek26 Outline icon">
            <a:extLst>
              <a:ext uri="{FF2B5EF4-FFF2-40B4-BE49-F238E27FC236}">
                <a16:creationId xmlns:a16="http://schemas.microsoft.com/office/drawing/2014/main" id="{2791385C-45E2-2CE2-C57A-18EFB193B84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70534" y="4117509"/>
            <a:ext cx="821823" cy="8218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nergy-Efficient Icons - Free SVG &amp; PNG Energy-Efficient Images - Noun  Project">
            <a:extLst>
              <a:ext uri="{FF2B5EF4-FFF2-40B4-BE49-F238E27FC236}">
                <a16:creationId xmlns:a16="http://schemas.microsoft.com/office/drawing/2014/main" id="{A522E835-E65E-990B-E09A-7B8AD1A2A09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76730" y="5385156"/>
            <a:ext cx="715627" cy="71562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9BCD1434-1D3E-A396-8658-2A07ED4EDA72}"/>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7" name="Rectángulo 6">
            <a:extLst>
              <a:ext uri="{FF2B5EF4-FFF2-40B4-BE49-F238E27FC236}">
                <a16:creationId xmlns:a16="http://schemas.microsoft.com/office/drawing/2014/main" id="{8A1AA31A-E7BE-0AA6-AE00-71470A2B9DEC}"/>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8" name="CuadroTexto 7">
            <a:extLst>
              <a:ext uri="{FF2B5EF4-FFF2-40B4-BE49-F238E27FC236}">
                <a16:creationId xmlns:a16="http://schemas.microsoft.com/office/drawing/2014/main" id="{A26A824C-475F-8F89-A9B0-215C78C991D9}"/>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9" name="Imagen 8">
            <a:extLst>
              <a:ext uri="{FF2B5EF4-FFF2-40B4-BE49-F238E27FC236}">
                <a16:creationId xmlns:a16="http://schemas.microsoft.com/office/drawing/2014/main" id="{FF3A3A1E-4EAE-BF5C-F7CC-8B13C87AB455}"/>
              </a:ext>
            </a:extLst>
          </p:cNvPr>
          <p:cNvPicPr>
            <a:picLocks noChangeAspect="1"/>
          </p:cNvPicPr>
          <p:nvPr/>
        </p:nvPicPr>
        <p:blipFill>
          <a:blip r:embed="rId10"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8546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1864127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592" imgH="591" progId="TCLayout.ActiveDocument.1">
                  <p:embed/>
                </p:oleObj>
              </mc:Choice>
              <mc:Fallback>
                <p:oleObj name="Diapositiva de think-cell" r:id="rId3"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8</a:t>
            </a:fld>
            <a:endParaRPr lang="es-ES"/>
          </a:p>
        </p:txBody>
      </p:sp>
      <p:sp>
        <p:nvSpPr>
          <p:cNvPr id="17" name="Rectángulo 16">
            <a:extLst>
              <a:ext uri="{FF2B5EF4-FFF2-40B4-BE49-F238E27FC236}">
                <a16:creationId xmlns:a16="http://schemas.microsoft.com/office/drawing/2014/main" id="{1B12281B-1EA0-4C7C-A3D8-A797E22BCC38}"/>
              </a:ext>
            </a:extLst>
          </p:cNvPr>
          <p:cNvSpPr/>
          <p:nvPr/>
        </p:nvSpPr>
        <p:spPr>
          <a:xfrm rot="5400000">
            <a:off x="6091327" y="248516"/>
            <a:ext cx="28398" cy="12192001"/>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3" name="CuadroTexto 2">
            <a:extLst>
              <a:ext uri="{FF2B5EF4-FFF2-40B4-BE49-F238E27FC236}">
                <a16:creationId xmlns:a16="http://schemas.microsoft.com/office/drawing/2014/main" id="{03D72F11-1478-4456-9715-B9BBD46942AB}"/>
              </a:ext>
            </a:extLst>
          </p:cNvPr>
          <p:cNvSpPr txBox="1"/>
          <p:nvPr/>
        </p:nvSpPr>
        <p:spPr>
          <a:xfrm>
            <a:off x="300945" y="1119725"/>
            <a:ext cx="5795055" cy="307777"/>
          </a:xfrm>
          <a:prstGeom prst="rect">
            <a:avLst/>
          </a:prstGeom>
          <a:noFill/>
        </p:spPr>
        <p:txBody>
          <a:bodyPr wrap="square" rtlCol="0">
            <a:spAutoFit/>
          </a:bodyPr>
          <a:lstStyle/>
          <a:p>
            <a:endParaRPr lang="en-US" sz="1400" dirty="0"/>
          </a:p>
        </p:txBody>
      </p:sp>
      <p:sp>
        <p:nvSpPr>
          <p:cNvPr id="15" name="CuadroTexto 14">
            <a:extLst>
              <a:ext uri="{FF2B5EF4-FFF2-40B4-BE49-F238E27FC236}">
                <a16:creationId xmlns:a16="http://schemas.microsoft.com/office/drawing/2014/main" id="{C6434938-E5C9-4577-8C77-0825423BA99F}"/>
              </a:ext>
            </a:extLst>
          </p:cNvPr>
          <p:cNvSpPr txBox="1"/>
          <p:nvPr/>
        </p:nvSpPr>
        <p:spPr>
          <a:xfrm>
            <a:off x="478672" y="1028071"/>
            <a:ext cx="6142776" cy="2862322"/>
          </a:xfrm>
          <a:prstGeom prst="rect">
            <a:avLst/>
          </a:prstGeom>
          <a:noFill/>
        </p:spPr>
        <p:txBody>
          <a:bodyPr wrap="square">
            <a:spAutoFit/>
          </a:bodyPr>
          <a:lstStyle/>
          <a:p>
            <a:r>
              <a:rPr lang="en-US" dirty="0">
                <a:solidFill>
                  <a:srgbClr val="EA4D5E"/>
                </a:solidFill>
              </a:rPr>
              <a:t>Sensors</a:t>
            </a:r>
          </a:p>
          <a:p>
            <a:pPr marL="285750" indent="-285750">
              <a:buFont typeface="Arial" panose="020B0604020202020204" pitchFamily="34" charset="0"/>
              <a:buChar char="•"/>
            </a:pPr>
            <a:r>
              <a:rPr lang="en-US" sz="1600" dirty="0"/>
              <a:t>Camera</a:t>
            </a:r>
          </a:p>
          <a:p>
            <a:pPr marL="285750" indent="-285750">
              <a:buFont typeface="Arial" panose="020B0604020202020204" pitchFamily="34" charset="0"/>
              <a:buChar char="•"/>
            </a:pPr>
            <a:r>
              <a:rPr lang="en-US" sz="1600" dirty="0"/>
              <a:t>Microphone</a:t>
            </a:r>
          </a:p>
          <a:p>
            <a:pPr marL="285750" indent="-285750">
              <a:buFont typeface="Arial" panose="020B0604020202020204" pitchFamily="34" charset="0"/>
              <a:buChar char="•"/>
            </a:pPr>
            <a:r>
              <a:rPr lang="en-US" sz="1600" dirty="0"/>
              <a:t>Touch Screen</a:t>
            </a:r>
          </a:p>
          <a:p>
            <a:pPr marL="285750" indent="-285750">
              <a:buFont typeface="Arial" panose="020B0604020202020204" pitchFamily="34" charset="0"/>
              <a:buChar char="•"/>
            </a:pPr>
            <a:r>
              <a:rPr lang="en-US" sz="1600" dirty="0"/>
              <a:t>GPS</a:t>
            </a:r>
          </a:p>
          <a:p>
            <a:pPr marL="285750" indent="-285750">
              <a:buFont typeface="Arial" panose="020B0604020202020204" pitchFamily="34" charset="0"/>
              <a:buChar char="•"/>
            </a:pPr>
            <a:r>
              <a:rPr lang="en-US" sz="1600" dirty="0"/>
              <a:t>Compass</a:t>
            </a:r>
          </a:p>
          <a:p>
            <a:pPr marL="285750" indent="-285750">
              <a:buFont typeface="Arial" panose="020B0604020202020204" pitchFamily="34" charset="0"/>
              <a:buChar char="•"/>
            </a:pPr>
            <a:r>
              <a:rPr lang="en-US" sz="1600" dirty="0"/>
              <a:t>Barometer</a:t>
            </a:r>
          </a:p>
          <a:p>
            <a:pPr marL="285750" indent="-285750">
              <a:buFont typeface="Arial" panose="020B0604020202020204" pitchFamily="34" charset="0"/>
              <a:buChar char="•"/>
            </a:pPr>
            <a:r>
              <a:rPr lang="en-US" sz="1600" dirty="0"/>
              <a:t>Three axis gyroscope</a:t>
            </a:r>
          </a:p>
          <a:p>
            <a:pPr marL="285750" indent="-285750">
              <a:buFont typeface="Arial" panose="020B0604020202020204" pitchFamily="34" charset="0"/>
              <a:buChar char="•"/>
            </a:pPr>
            <a:r>
              <a:rPr lang="en-US" sz="1600" dirty="0"/>
              <a:t>Accelerometer</a:t>
            </a:r>
          </a:p>
          <a:p>
            <a:pPr marL="285750" indent="-285750">
              <a:buFont typeface="Arial" panose="020B0604020202020204" pitchFamily="34" charset="0"/>
              <a:buChar char="•"/>
            </a:pPr>
            <a:r>
              <a:rPr lang="en-US" sz="1600" dirty="0"/>
              <a:t>Proximity sensor</a:t>
            </a:r>
          </a:p>
          <a:p>
            <a:pPr marL="285750" indent="-285750">
              <a:buFont typeface="Arial" panose="020B0604020202020204" pitchFamily="34" charset="0"/>
              <a:buChar char="•"/>
            </a:pPr>
            <a:r>
              <a:rPr lang="en-US" sz="1600" dirty="0"/>
              <a:t>Ambient light sensor</a:t>
            </a:r>
            <a:endParaRPr lang="en-US" sz="1800" dirty="0"/>
          </a:p>
        </p:txBody>
      </p:sp>
      <p:pic>
        <p:nvPicPr>
          <p:cNvPr id="4100" name="Picture 4" descr="Smartphone Ranking - DXOMARK">
            <a:extLst>
              <a:ext uri="{FF2B5EF4-FFF2-40B4-BE49-F238E27FC236}">
                <a16:creationId xmlns:a16="http://schemas.microsoft.com/office/drawing/2014/main" id="{216B9232-3563-4B80-9963-CA3B04ACA620}"/>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4436422" y="1433716"/>
            <a:ext cx="1843455" cy="245667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21F50A59-80D0-405A-9AD3-8E8C034C9367}"/>
              </a:ext>
            </a:extLst>
          </p:cNvPr>
          <p:cNvSpPr txBox="1"/>
          <p:nvPr/>
        </p:nvSpPr>
        <p:spPr>
          <a:xfrm>
            <a:off x="7781760" y="1183380"/>
            <a:ext cx="6142776" cy="1354217"/>
          </a:xfrm>
          <a:prstGeom prst="rect">
            <a:avLst/>
          </a:prstGeom>
          <a:noFill/>
        </p:spPr>
        <p:txBody>
          <a:bodyPr wrap="square">
            <a:spAutoFit/>
          </a:bodyPr>
          <a:lstStyle/>
          <a:p>
            <a:r>
              <a:rPr lang="en-US" dirty="0">
                <a:solidFill>
                  <a:srgbClr val="EA4D5E"/>
                </a:solidFill>
              </a:rPr>
              <a:t>Connectivity</a:t>
            </a:r>
          </a:p>
          <a:p>
            <a:pPr marL="285750" indent="-285750">
              <a:buFont typeface="Arial" panose="020B0604020202020204" pitchFamily="34" charset="0"/>
              <a:buChar char="•"/>
            </a:pPr>
            <a:r>
              <a:rPr lang="en-US" sz="1600" dirty="0"/>
              <a:t>Phone Network – 2G/3G/4G/5G</a:t>
            </a:r>
          </a:p>
          <a:p>
            <a:pPr marL="285750" indent="-285750">
              <a:buFont typeface="Arial" panose="020B0604020202020204" pitchFamily="34" charset="0"/>
              <a:buChar char="•"/>
            </a:pPr>
            <a:r>
              <a:rPr lang="en-US" sz="1600" dirty="0" err="1"/>
              <a:t>Wifi</a:t>
            </a:r>
            <a:endParaRPr lang="en-US" sz="1600" dirty="0"/>
          </a:p>
          <a:p>
            <a:pPr marL="285750" indent="-285750">
              <a:buFont typeface="Arial" panose="020B0604020202020204" pitchFamily="34" charset="0"/>
              <a:buChar char="•"/>
            </a:pPr>
            <a:r>
              <a:rPr lang="en-US" sz="1600" dirty="0"/>
              <a:t>Bluetooth</a:t>
            </a:r>
          </a:p>
          <a:p>
            <a:pPr marL="285750" indent="-285750">
              <a:buFont typeface="Arial" panose="020B0604020202020204" pitchFamily="34" charset="0"/>
              <a:buChar char="•"/>
            </a:pPr>
            <a:r>
              <a:rPr lang="en-US" sz="1600" dirty="0"/>
              <a:t>NFC</a:t>
            </a:r>
          </a:p>
        </p:txBody>
      </p:sp>
      <p:sp>
        <p:nvSpPr>
          <p:cNvPr id="23" name="CuadroTexto 22">
            <a:extLst>
              <a:ext uri="{FF2B5EF4-FFF2-40B4-BE49-F238E27FC236}">
                <a16:creationId xmlns:a16="http://schemas.microsoft.com/office/drawing/2014/main" id="{BA56A97E-FCF5-466B-9804-143A6BE899DF}"/>
              </a:ext>
            </a:extLst>
          </p:cNvPr>
          <p:cNvSpPr txBox="1"/>
          <p:nvPr/>
        </p:nvSpPr>
        <p:spPr>
          <a:xfrm>
            <a:off x="478672" y="4412715"/>
            <a:ext cx="1596634" cy="1354217"/>
          </a:xfrm>
          <a:prstGeom prst="rect">
            <a:avLst/>
          </a:prstGeom>
          <a:noFill/>
        </p:spPr>
        <p:txBody>
          <a:bodyPr wrap="square">
            <a:spAutoFit/>
          </a:bodyPr>
          <a:lstStyle/>
          <a:p>
            <a:r>
              <a:rPr lang="en-US" dirty="0">
                <a:solidFill>
                  <a:srgbClr val="EA4D5E"/>
                </a:solidFill>
              </a:rPr>
              <a:t>Actuators</a:t>
            </a:r>
          </a:p>
          <a:p>
            <a:pPr marL="285750" indent="-285750">
              <a:buFont typeface="Arial" panose="020B0604020202020204" pitchFamily="34" charset="0"/>
              <a:buChar char="•"/>
            </a:pPr>
            <a:r>
              <a:rPr lang="en-US" sz="1600" dirty="0"/>
              <a:t>Vibration</a:t>
            </a:r>
          </a:p>
          <a:p>
            <a:pPr marL="285750" indent="-285750">
              <a:buFont typeface="Arial" panose="020B0604020202020204" pitchFamily="34" charset="0"/>
              <a:buChar char="•"/>
            </a:pPr>
            <a:r>
              <a:rPr lang="en-US" sz="1600" dirty="0"/>
              <a:t>Speaker</a:t>
            </a:r>
          </a:p>
          <a:p>
            <a:pPr marL="285750" indent="-285750">
              <a:buFont typeface="Arial" panose="020B0604020202020204" pitchFamily="34" charset="0"/>
              <a:buChar char="•"/>
            </a:pPr>
            <a:r>
              <a:rPr lang="en-US" sz="1600" dirty="0"/>
              <a:t>Flash</a:t>
            </a:r>
          </a:p>
          <a:p>
            <a:pPr marL="285750" indent="-285750">
              <a:buFont typeface="Arial" panose="020B0604020202020204" pitchFamily="34" charset="0"/>
              <a:buChar char="•"/>
            </a:pPr>
            <a:r>
              <a:rPr lang="en-US" sz="1600" dirty="0"/>
              <a:t>Screen</a:t>
            </a:r>
          </a:p>
        </p:txBody>
      </p:sp>
      <p:sp>
        <p:nvSpPr>
          <p:cNvPr id="24" name="CuadroTexto 23">
            <a:extLst>
              <a:ext uri="{FF2B5EF4-FFF2-40B4-BE49-F238E27FC236}">
                <a16:creationId xmlns:a16="http://schemas.microsoft.com/office/drawing/2014/main" id="{AFFC3962-B99E-4AA3-9DFD-7833771A41A3}"/>
              </a:ext>
            </a:extLst>
          </p:cNvPr>
          <p:cNvSpPr txBox="1"/>
          <p:nvPr/>
        </p:nvSpPr>
        <p:spPr>
          <a:xfrm>
            <a:off x="4833817" y="983152"/>
            <a:ext cx="1117691" cy="369332"/>
          </a:xfrm>
          <a:prstGeom prst="rect">
            <a:avLst/>
          </a:prstGeom>
          <a:noFill/>
        </p:spPr>
        <p:txBody>
          <a:bodyPr wrap="square">
            <a:spAutoFit/>
          </a:bodyPr>
          <a:lstStyle/>
          <a:p>
            <a:r>
              <a:rPr lang="en-US" dirty="0">
                <a:solidFill>
                  <a:srgbClr val="EA4D5E"/>
                </a:solidFill>
              </a:rPr>
              <a:t>Battery</a:t>
            </a:r>
          </a:p>
        </p:txBody>
      </p:sp>
      <p:sp>
        <p:nvSpPr>
          <p:cNvPr id="26" name="CuadroTexto 25">
            <a:extLst>
              <a:ext uri="{FF2B5EF4-FFF2-40B4-BE49-F238E27FC236}">
                <a16:creationId xmlns:a16="http://schemas.microsoft.com/office/drawing/2014/main" id="{16BEB7E2-7BE1-4EC2-AAC9-661235CEAF44}"/>
              </a:ext>
            </a:extLst>
          </p:cNvPr>
          <p:cNvSpPr txBox="1"/>
          <p:nvPr/>
        </p:nvSpPr>
        <p:spPr>
          <a:xfrm>
            <a:off x="9134473" y="2860457"/>
            <a:ext cx="2714220" cy="1354217"/>
          </a:xfrm>
          <a:prstGeom prst="rect">
            <a:avLst/>
          </a:prstGeom>
          <a:noFill/>
        </p:spPr>
        <p:txBody>
          <a:bodyPr wrap="square">
            <a:spAutoFit/>
          </a:bodyPr>
          <a:lstStyle/>
          <a:p>
            <a:r>
              <a:rPr lang="en-US" dirty="0">
                <a:solidFill>
                  <a:srgbClr val="EA4D5E"/>
                </a:solidFill>
              </a:rPr>
              <a:t>Processing/Storage</a:t>
            </a:r>
          </a:p>
          <a:p>
            <a:pPr marL="285750" indent="-285750">
              <a:buFont typeface="Arial" panose="020B0604020202020204" pitchFamily="34" charset="0"/>
              <a:buChar char="•"/>
            </a:pPr>
            <a:r>
              <a:rPr lang="en-US" sz="1600" dirty="0"/>
              <a:t>Processor</a:t>
            </a:r>
          </a:p>
          <a:p>
            <a:pPr marL="285750" indent="-285750">
              <a:buFont typeface="Arial" panose="020B0604020202020204" pitchFamily="34" charset="0"/>
              <a:buChar char="•"/>
            </a:pPr>
            <a:r>
              <a:rPr lang="en-US" sz="1600" dirty="0"/>
              <a:t>Memory RAM / ROM</a:t>
            </a:r>
          </a:p>
          <a:p>
            <a:pPr marL="285750" indent="-285750">
              <a:buFont typeface="Arial" panose="020B0604020202020204" pitchFamily="34" charset="0"/>
              <a:buChar char="•"/>
            </a:pPr>
            <a:r>
              <a:rPr lang="en-US" sz="1600" dirty="0"/>
              <a:t>SD</a:t>
            </a:r>
          </a:p>
          <a:p>
            <a:pPr marL="285750" indent="-285750">
              <a:buFont typeface="Arial" panose="020B0604020202020204" pitchFamily="34" charset="0"/>
              <a:buChar char="•"/>
            </a:pPr>
            <a:r>
              <a:rPr lang="en-US" sz="1600" dirty="0"/>
              <a:t>Graphics (GPU) </a:t>
            </a:r>
          </a:p>
        </p:txBody>
      </p:sp>
      <p:sp>
        <p:nvSpPr>
          <p:cNvPr id="27" name="CuadroTexto 26">
            <a:extLst>
              <a:ext uri="{FF2B5EF4-FFF2-40B4-BE49-F238E27FC236}">
                <a16:creationId xmlns:a16="http://schemas.microsoft.com/office/drawing/2014/main" id="{C2CB6FB9-7E61-4468-A2E8-964CD9A9AFFC}"/>
              </a:ext>
            </a:extLst>
          </p:cNvPr>
          <p:cNvSpPr txBox="1"/>
          <p:nvPr/>
        </p:nvSpPr>
        <p:spPr>
          <a:xfrm>
            <a:off x="3127999" y="4018688"/>
            <a:ext cx="5936001" cy="2339102"/>
          </a:xfrm>
          <a:prstGeom prst="rect">
            <a:avLst/>
          </a:prstGeom>
          <a:noFill/>
        </p:spPr>
        <p:txBody>
          <a:bodyPr wrap="square">
            <a:spAutoFit/>
          </a:bodyPr>
          <a:lstStyle/>
          <a:p>
            <a:r>
              <a:rPr lang="en-US" dirty="0">
                <a:solidFill>
                  <a:srgbClr val="EA4D5E"/>
                </a:solidFill>
              </a:rPr>
              <a:t>Many devices at once:</a:t>
            </a:r>
          </a:p>
          <a:p>
            <a:pPr marL="285750" indent="-285750">
              <a:buFont typeface="Arial" panose="020B0604020202020204" pitchFamily="34" charset="0"/>
              <a:buChar char="•"/>
            </a:pPr>
            <a:r>
              <a:rPr lang="en-US" sz="1600" dirty="0"/>
              <a:t>Phone</a:t>
            </a:r>
          </a:p>
          <a:p>
            <a:pPr marL="285750" indent="-285750">
              <a:buFont typeface="Arial" panose="020B0604020202020204" pitchFamily="34" charset="0"/>
              <a:buChar char="•"/>
            </a:pPr>
            <a:r>
              <a:rPr lang="en-US" sz="1600" dirty="0"/>
              <a:t>Tracking GPS system</a:t>
            </a:r>
          </a:p>
          <a:p>
            <a:pPr marL="285750" indent="-285750">
              <a:buFont typeface="Arial" panose="020B0604020202020204" pitchFamily="34" charset="0"/>
              <a:buChar char="•"/>
            </a:pPr>
            <a:r>
              <a:rPr lang="en-US" sz="1600" dirty="0"/>
              <a:t>Health device – how many steps, quality of sleep – connected to smart watch</a:t>
            </a:r>
          </a:p>
          <a:p>
            <a:pPr marL="285750" indent="-285750">
              <a:buFont typeface="Arial" panose="020B0604020202020204" pitchFamily="34" charset="0"/>
              <a:buChar char="•"/>
            </a:pPr>
            <a:r>
              <a:rPr lang="en-US" sz="1600" dirty="0"/>
              <a:t>Virtual assistant</a:t>
            </a:r>
          </a:p>
          <a:p>
            <a:pPr marL="285750" indent="-285750">
              <a:buFont typeface="Arial" panose="020B0604020202020204" pitchFamily="34" charset="0"/>
              <a:buChar char="•"/>
            </a:pPr>
            <a:r>
              <a:rPr lang="en-US" sz="1600" dirty="0"/>
              <a:t>Intelligent speaker</a:t>
            </a:r>
          </a:p>
          <a:p>
            <a:pPr marL="285750" indent="-285750">
              <a:buFont typeface="Arial" panose="020B0604020202020204" pitchFamily="34" charset="0"/>
              <a:buChar char="•"/>
            </a:pPr>
            <a:r>
              <a:rPr lang="en-US" sz="1600" dirty="0"/>
              <a:t>E-Reader</a:t>
            </a:r>
          </a:p>
          <a:p>
            <a:pPr marL="285750" indent="-285750">
              <a:buFont typeface="Arial" panose="020B0604020202020204" pitchFamily="34" charset="0"/>
              <a:buChar char="•"/>
            </a:pPr>
            <a:r>
              <a:rPr lang="en-US" sz="1600" dirty="0"/>
              <a:t>Controller for other devices</a:t>
            </a:r>
          </a:p>
        </p:txBody>
      </p:sp>
      <p:sp>
        <p:nvSpPr>
          <p:cNvPr id="28" name="CuadroTexto 27">
            <a:extLst>
              <a:ext uri="{FF2B5EF4-FFF2-40B4-BE49-F238E27FC236}">
                <a16:creationId xmlns:a16="http://schemas.microsoft.com/office/drawing/2014/main" id="{0A84A592-47CD-4F56-89AC-ABF32AB14592}"/>
              </a:ext>
            </a:extLst>
          </p:cNvPr>
          <p:cNvSpPr txBox="1"/>
          <p:nvPr/>
        </p:nvSpPr>
        <p:spPr>
          <a:xfrm>
            <a:off x="9134473" y="4751290"/>
            <a:ext cx="2714220" cy="861774"/>
          </a:xfrm>
          <a:prstGeom prst="rect">
            <a:avLst/>
          </a:prstGeom>
          <a:noFill/>
        </p:spPr>
        <p:txBody>
          <a:bodyPr wrap="square">
            <a:spAutoFit/>
          </a:bodyPr>
          <a:lstStyle/>
          <a:p>
            <a:r>
              <a:rPr lang="en-US" dirty="0">
                <a:solidFill>
                  <a:srgbClr val="EA4D5E"/>
                </a:solidFill>
              </a:rPr>
              <a:t>Cloud</a:t>
            </a:r>
          </a:p>
          <a:p>
            <a:pPr marL="285750" indent="-285750">
              <a:buFont typeface="Arial" panose="020B0604020202020204" pitchFamily="34" charset="0"/>
              <a:buChar char="•"/>
            </a:pPr>
            <a:r>
              <a:rPr lang="en-US" sz="1600" dirty="0"/>
              <a:t>Google photo / drive</a:t>
            </a:r>
          </a:p>
          <a:p>
            <a:pPr marL="285750" indent="-285750">
              <a:buFont typeface="Arial" panose="020B0604020202020204" pitchFamily="34" charset="0"/>
              <a:buChar char="•"/>
            </a:pPr>
            <a:r>
              <a:rPr lang="en-US" sz="1600" dirty="0" err="1"/>
              <a:t>DropBox</a:t>
            </a:r>
            <a:endParaRPr lang="en-US" sz="1600" dirty="0"/>
          </a:p>
        </p:txBody>
      </p:sp>
      <p:sp>
        <p:nvSpPr>
          <p:cNvPr id="29" name="CuadroTexto 28">
            <a:extLst>
              <a:ext uri="{FF2B5EF4-FFF2-40B4-BE49-F238E27FC236}">
                <a16:creationId xmlns:a16="http://schemas.microsoft.com/office/drawing/2014/main" id="{B75BD555-231E-4FF6-946B-D4A9D59C8251}"/>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Introduction to IoT : </a:t>
            </a:r>
            <a:r>
              <a:rPr lang="en-US" sz="2000" dirty="0"/>
              <a:t>What is the IoT device we all own?</a:t>
            </a:r>
          </a:p>
        </p:txBody>
      </p:sp>
      <p:sp>
        <p:nvSpPr>
          <p:cNvPr id="30" name="Rectángulo: esquinas redondeadas 29">
            <a:extLst>
              <a:ext uri="{FF2B5EF4-FFF2-40B4-BE49-F238E27FC236}">
                <a16:creationId xmlns:a16="http://schemas.microsoft.com/office/drawing/2014/main" id="{F2BB6B14-06DD-41F7-9D6A-ECC1EBE8FC19}"/>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1</a:t>
            </a:r>
          </a:p>
        </p:txBody>
      </p:sp>
      <p:sp>
        <p:nvSpPr>
          <p:cNvPr id="2" name="Rectángulo: esquinas redondeadas 1">
            <a:extLst>
              <a:ext uri="{FF2B5EF4-FFF2-40B4-BE49-F238E27FC236}">
                <a16:creationId xmlns:a16="http://schemas.microsoft.com/office/drawing/2014/main" id="{5D5129B0-6F18-E0AF-6BBD-57883D86CFCF}"/>
              </a:ext>
            </a:extLst>
          </p:cNvPr>
          <p:cNvSpPr/>
          <p:nvPr/>
        </p:nvSpPr>
        <p:spPr>
          <a:xfrm>
            <a:off x="7254240" y="5659463"/>
            <a:ext cx="4594453" cy="59396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Take 5 minutes to list all the functionalities of your phone</a:t>
            </a:r>
          </a:p>
        </p:txBody>
      </p:sp>
      <p:sp>
        <p:nvSpPr>
          <p:cNvPr id="5" name="Rectángulo 4">
            <a:extLst>
              <a:ext uri="{FF2B5EF4-FFF2-40B4-BE49-F238E27FC236}">
                <a16:creationId xmlns:a16="http://schemas.microsoft.com/office/drawing/2014/main" id="{5CE68859-E13F-5DBF-7BD6-B2A6E8FD4734}"/>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6" name="Rectángulo 5">
            <a:extLst>
              <a:ext uri="{FF2B5EF4-FFF2-40B4-BE49-F238E27FC236}">
                <a16:creationId xmlns:a16="http://schemas.microsoft.com/office/drawing/2014/main" id="{2CB4237F-7EF2-DC42-BB14-1D5214BA42E4}"/>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7" name="CuadroTexto 6">
            <a:extLst>
              <a:ext uri="{FF2B5EF4-FFF2-40B4-BE49-F238E27FC236}">
                <a16:creationId xmlns:a16="http://schemas.microsoft.com/office/drawing/2014/main" id="{34335FD2-E702-4D6F-2693-F6E0FED33E9A}"/>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8" name="Imagen 7">
            <a:extLst>
              <a:ext uri="{FF2B5EF4-FFF2-40B4-BE49-F238E27FC236}">
                <a16:creationId xmlns:a16="http://schemas.microsoft.com/office/drawing/2014/main" id="{CA450A1B-CEB0-AC79-EDD4-E0A9D84D0F39}"/>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557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9" grpId="0"/>
      <p:bldP spid="23" grpId="0"/>
      <p:bldP spid="24"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A60F6527-3F99-476B-B704-053073EBADE5}"/>
              </a:ext>
            </a:extLst>
          </p:cNvPr>
          <p:cNvGraphicFramePr>
            <a:graphicFrameLocks noChangeAspect="1"/>
          </p:cNvGraphicFramePr>
          <p:nvPr>
            <p:custDataLst>
              <p:tags r:id="rId1"/>
            </p:custDataLst>
            <p:extLst>
              <p:ext uri="{D42A27DB-BD31-4B8C-83A1-F6EECF244321}">
                <p14:modId xmlns:p14="http://schemas.microsoft.com/office/powerpoint/2010/main" val="3858386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592" imgH="591" progId="TCLayout.ActiveDocument.1">
                  <p:embed/>
                </p:oleObj>
              </mc:Choice>
              <mc:Fallback>
                <p:oleObj name="Diapositiva de think-cell" r:id="rId4" imgW="592" imgH="591" progId="TCLayout.ActiveDocument.1">
                  <p:embed/>
                  <p:pic>
                    <p:nvPicPr>
                      <p:cNvPr id="4" name="Objeto 3" hidden="1">
                        <a:extLst>
                          <a:ext uri="{FF2B5EF4-FFF2-40B4-BE49-F238E27FC236}">
                            <a16:creationId xmlns:a16="http://schemas.microsoft.com/office/drawing/2014/main" id="{A60F6527-3F99-476B-B704-053073EBAD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Marcador de número de diapositiva 13">
            <a:extLst>
              <a:ext uri="{FF2B5EF4-FFF2-40B4-BE49-F238E27FC236}">
                <a16:creationId xmlns:a16="http://schemas.microsoft.com/office/drawing/2014/main" id="{CBF1371E-7E01-42C7-A671-EA49D314239E}"/>
              </a:ext>
            </a:extLst>
          </p:cNvPr>
          <p:cNvSpPr>
            <a:spLocks noGrp="1"/>
          </p:cNvSpPr>
          <p:nvPr>
            <p:ph type="sldNum" sz="quarter" idx="12"/>
          </p:nvPr>
        </p:nvSpPr>
        <p:spPr/>
        <p:txBody>
          <a:bodyPr/>
          <a:lstStyle/>
          <a:p>
            <a:fld id="{76397203-FB75-4989-8213-456EBAC8FDF7}" type="slidenum">
              <a:rPr lang="es-ES" smtClean="0"/>
              <a:t>9</a:t>
            </a:fld>
            <a:endParaRPr lang="es-ES"/>
          </a:p>
        </p:txBody>
      </p:sp>
      <p:sp>
        <p:nvSpPr>
          <p:cNvPr id="24" name="CuadroTexto 23">
            <a:extLst>
              <a:ext uri="{FF2B5EF4-FFF2-40B4-BE49-F238E27FC236}">
                <a16:creationId xmlns:a16="http://schemas.microsoft.com/office/drawing/2014/main" id="{AFFC3962-B99E-4AA3-9DFD-7833771A41A3}"/>
              </a:ext>
            </a:extLst>
          </p:cNvPr>
          <p:cNvSpPr txBox="1"/>
          <p:nvPr/>
        </p:nvSpPr>
        <p:spPr>
          <a:xfrm>
            <a:off x="1338223" y="1427087"/>
            <a:ext cx="1514640" cy="369332"/>
          </a:xfrm>
          <a:prstGeom prst="rect">
            <a:avLst/>
          </a:prstGeom>
          <a:noFill/>
        </p:spPr>
        <p:txBody>
          <a:bodyPr wrap="square">
            <a:spAutoFit/>
          </a:bodyPr>
          <a:lstStyle/>
          <a:p>
            <a:r>
              <a:rPr lang="en-US" dirty="0"/>
              <a:t>Home Camera</a:t>
            </a:r>
          </a:p>
        </p:txBody>
      </p:sp>
      <p:sp>
        <p:nvSpPr>
          <p:cNvPr id="27" name="CuadroTexto 26">
            <a:extLst>
              <a:ext uri="{FF2B5EF4-FFF2-40B4-BE49-F238E27FC236}">
                <a16:creationId xmlns:a16="http://schemas.microsoft.com/office/drawing/2014/main" id="{C673D74C-D9B0-4889-A0F9-D981D3923535}"/>
              </a:ext>
            </a:extLst>
          </p:cNvPr>
          <p:cNvSpPr txBox="1"/>
          <p:nvPr/>
        </p:nvSpPr>
        <p:spPr>
          <a:xfrm>
            <a:off x="1501813" y="3059668"/>
            <a:ext cx="1514640" cy="369332"/>
          </a:xfrm>
          <a:prstGeom prst="rect">
            <a:avLst/>
          </a:prstGeom>
          <a:noFill/>
        </p:spPr>
        <p:txBody>
          <a:bodyPr wrap="square">
            <a:spAutoFit/>
          </a:bodyPr>
          <a:lstStyle/>
          <a:p>
            <a:r>
              <a:rPr lang="en-US" dirty="0"/>
              <a:t>Solar Panel</a:t>
            </a:r>
          </a:p>
        </p:txBody>
      </p:sp>
      <p:sp>
        <p:nvSpPr>
          <p:cNvPr id="29" name="CuadroTexto 28">
            <a:extLst>
              <a:ext uri="{FF2B5EF4-FFF2-40B4-BE49-F238E27FC236}">
                <a16:creationId xmlns:a16="http://schemas.microsoft.com/office/drawing/2014/main" id="{8104AC79-1760-4A7C-A625-9A8453261735}"/>
              </a:ext>
            </a:extLst>
          </p:cNvPr>
          <p:cNvSpPr txBox="1"/>
          <p:nvPr/>
        </p:nvSpPr>
        <p:spPr>
          <a:xfrm>
            <a:off x="1412651" y="4714294"/>
            <a:ext cx="1514640" cy="369332"/>
          </a:xfrm>
          <a:prstGeom prst="rect">
            <a:avLst/>
          </a:prstGeom>
          <a:noFill/>
        </p:spPr>
        <p:txBody>
          <a:bodyPr wrap="square">
            <a:spAutoFit/>
          </a:bodyPr>
          <a:lstStyle/>
          <a:p>
            <a:r>
              <a:rPr lang="en-US" dirty="0"/>
              <a:t>Smart Health</a:t>
            </a:r>
          </a:p>
        </p:txBody>
      </p:sp>
      <p:sp>
        <p:nvSpPr>
          <p:cNvPr id="31" name="CuadroTexto 30">
            <a:extLst>
              <a:ext uri="{FF2B5EF4-FFF2-40B4-BE49-F238E27FC236}">
                <a16:creationId xmlns:a16="http://schemas.microsoft.com/office/drawing/2014/main" id="{4AD76B9C-C9F6-4D9C-B7BC-3921E5521043}"/>
              </a:ext>
            </a:extLst>
          </p:cNvPr>
          <p:cNvSpPr txBox="1"/>
          <p:nvPr/>
        </p:nvSpPr>
        <p:spPr>
          <a:xfrm>
            <a:off x="8585301" y="4762488"/>
            <a:ext cx="2896320" cy="369332"/>
          </a:xfrm>
          <a:prstGeom prst="rect">
            <a:avLst/>
          </a:prstGeom>
          <a:noFill/>
        </p:spPr>
        <p:txBody>
          <a:bodyPr wrap="square">
            <a:spAutoFit/>
          </a:bodyPr>
          <a:lstStyle/>
          <a:p>
            <a:r>
              <a:rPr lang="en-US" dirty="0"/>
              <a:t>Smart Car</a:t>
            </a:r>
          </a:p>
        </p:txBody>
      </p:sp>
      <p:sp>
        <p:nvSpPr>
          <p:cNvPr id="32" name="CuadroTexto 31">
            <a:extLst>
              <a:ext uri="{FF2B5EF4-FFF2-40B4-BE49-F238E27FC236}">
                <a16:creationId xmlns:a16="http://schemas.microsoft.com/office/drawing/2014/main" id="{D2216D90-85E5-44EF-8CBF-5BCD746556CB}"/>
              </a:ext>
            </a:extLst>
          </p:cNvPr>
          <p:cNvSpPr txBox="1"/>
          <p:nvPr/>
        </p:nvSpPr>
        <p:spPr>
          <a:xfrm>
            <a:off x="4576660" y="1440044"/>
            <a:ext cx="2896320" cy="369332"/>
          </a:xfrm>
          <a:prstGeom prst="rect">
            <a:avLst/>
          </a:prstGeom>
          <a:noFill/>
        </p:spPr>
        <p:txBody>
          <a:bodyPr wrap="square">
            <a:spAutoFit/>
          </a:bodyPr>
          <a:lstStyle/>
          <a:p>
            <a:r>
              <a:rPr lang="en-US" dirty="0"/>
              <a:t>Smart </a:t>
            </a:r>
            <a:r>
              <a:rPr lang="en-US" dirty="0" err="1"/>
              <a:t>Termostat</a:t>
            </a:r>
            <a:endParaRPr lang="en-US" dirty="0"/>
          </a:p>
        </p:txBody>
      </p:sp>
      <p:sp>
        <p:nvSpPr>
          <p:cNvPr id="33" name="CuadroTexto 32">
            <a:extLst>
              <a:ext uri="{FF2B5EF4-FFF2-40B4-BE49-F238E27FC236}">
                <a16:creationId xmlns:a16="http://schemas.microsoft.com/office/drawing/2014/main" id="{47A18DA2-E953-411C-BB29-39F0D6AEB656}"/>
              </a:ext>
            </a:extLst>
          </p:cNvPr>
          <p:cNvSpPr txBox="1"/>
          <p:nvPr/>
        </p:nvSpPr>
        <p:spPr>
          <a:xfrm>
            <a:off x="4568922" y="3035602"/>
            <a:ext cx="2896320" cy="369332"/>
          </a:xfrm>
          <a:prstGeom prst="rect">
            <a:avLst/>
          </a:prstGeom>
          <a:noFill/>
        </p:spPr>
        <p:txBody>
          <a:bodyPr wrap="square">
            <a:spAutoFit/>
          </a:bodyPr>
          <a:lstStyle/>
          <a:p>
            <a:r>
              <a:rPr lang="en-US" dirty="0"/>
              <a:t>Smart hover - Conga</a:t>
            </a:r>
          </a:p>
        </p:txBody>
      </p:sp>
      <p:sp>
        <p:nvSpPr>
          <p:cNvPr id="34" name="CuadroTexto 33">
            <a:extLst>
              <a:ext uri="{FF2B5EF4-FFF2-40B4-BE49-F238E27FC236}">
                <a16:creationId xmlns:a16="http://schemas.microsoft.com/office/drawing/2014/main" id="{135F6CFB-FA80-4E17-AE3D-FD151F77F0E2}"/>
              </a:ext>
            </a:extLst>
          </p:cNvPr>
          <p:cNvSpPr txBox="1"/>
          <p:nvPr/>
        </p:nvSpPr>
        <p:spPr>
          <a:xfrm>
            <a:off x="8645125" y="1447652"/>
            <a:ext cx="2896320" cy="369332"/>
          </a:xfrm>
          <a:prstGeom prst="rect">
            <a:avLst/>
          </a:prstGeom>
          <a:noFill/>
        </p:spPr>
        <p:txBody>
          <a:bodyPr wrap="square">
            <a:spAutoFit/>
          </a:bodyPr>
          <a:lstStyle/>
          <a:p>
            <a:r>
              <a:rPr lang="en-US" dirty="0"/>
              <a:t>Smart TV / TV dongle</a:t>
            </a:r>
          </a:p>
        </p:txBody>
      </p:sp>
      <p:pic>
        <p:nvPicPr>
          <p:cNvPr id="1026" name="Picture 2" descr="SEMS Portal - Aplicaciones en Google Play">
            <a:extLst>
              <a:ext uri="{FF2B5EF4-FFF2-40B4-BE49-F238E27FC236}">
                <a16:creationId xmlns:a16="http://schemas.microsoft.com/office/drawing/2014/main" id="{62841242-6463-4560-9A52-5CDCBDD08892}"/>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480816" y="2862542"/>
            <a:ext cx="879611" cy="699794"/>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354AE80F-4D22-4432-92F3-C3C028BDA23E}"/>
              </a:ext>
            </a:extLst>
          </p:cNvPr>
          <p:cNvSpPr txBox="1"/>
          <p:nvPr/>
        </p:nvSpPr>
        <p:spPr>
          <a:xfrm>
            <a:off x="4751750" y="4779998"/>
            <a:ext cx="2896320" cy="369332"/>
          </a:xfrm>
          <a:prstGeom prst="rect">
            <a:avLst/>
          </a:prstGeom>
          <a:noFill/>
        </p:spPr>
        <p:txBody>
          <a:bodyPr wrap="square">
            <a:spAutoFit/>
          </a:bodyPr>
          <a:lstStyle/>
          <a:p>
            <a:r>
              <a:rPr lang="en-US" dirty="0"/>
              <a:t>Smart light</a:t>
            </a:r>
          </a:p>
        </p:txBody>
      </p:sp>
      <p:pic>
        <p:nvPicPr>
          <p:cNvPr id="1032" name="Picture 8" descr="GE Interior/Exterior Simulated Security Camera in the Simulated Security  Cameras department at Lowes.com">
            <a:extLst>
              <a:ext uri="{FF2B5EF4-FFF2-40B4-BE49-F238E27FC236}">
                <a16:creationId xmlns:a16="http://schemas.microsoft.com/office/drawing/2014/main" id="{4F1F6917-A07A-4573-958B-ED0897C4A6E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91654" y="1321006"/>
            <a:ext cx="783105" cy="7831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mart WiFi Light Bulb, Funciona con Amazon Alexa, Google Home e IFTTT,  Regulable Soft Warm White, No Hub Required : Amazon.es: Iluminación">
            <a:extLst>
              <a:ext uri="{FF2B5EF4-FFF2-40B4-BE49-F238E27FC236}">
                <a16:creationId xmlns:a16="http://schemas.microsoft.com/office/drawing/2014/main" id="{603905F2-FCFB-4020-96CB-EC2668DBDBBE}"/>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rot="724943">
            <a:off x="3975365" y="4430590"/>
            <a:ext cx="405213" cy="778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productor multimedia  - GA00439-ES GOOGLE, Antracita, Gris">
            <a:extLst>
              <a:ext uri="{FF2B5EF4-FFF2-40B4-BE49-F238E27FC236}">
                <a16:creationId xmlns:a16="http://schemas.microsoft.com/office/drawing/2014/main" id="{5D4A8FB6-6D3F-4C67-B4D0-7C137A794EB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756921" y="1251123"/>
            <a:ext cx="1005091" cy="67869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onga Eternal Max Vital Robot aspirador con mapeo láser Cecotec">
            <a:extLst>
              <a:ext uri="{FF2B5EF4-FFF2-40B4-BE49-F238E27FC236}">
                <a16:creationId xmlns:a16="http://schemas.microsoft.com/office/drawing/2014/main" id="{02806FE0-F267-4A3A-9078-75FE5901063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685430" y="2689095"/>
            <a:ext cx="917390" cy="91739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est Learning Thermostat 3rd gen. - Termostato inteligente (Acero inoxidable, Analógico, 53 x 53 mm, lithium-ion) Edición Francesa">
            <a:extLst>
              <a:ext uri="{FF2B5EF4-FFF2-40B4-BE49-F238E27FC236}">
                <a16:creationId xmlns:a16="http://schemas.microsoft.com/office/drawing/2014/main" id="{BD9BC22B-5370-44C4-B221-8D8B6283623A}"/>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3689402" y="1090132"/>
            <a:ext cx="913885" cy="90688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ew Tesla App Deployed - Engage Tesla">
            <a:extLst>
              <a:ext uri="{FF2B5EF4-FFF2-40B4-BE49-F238E27FC236}">
                <a16:creationId xmlns:a16="http://schemas.microsoft.com/office/drawing/2014/main" id="{150498F5-F194-433C-B5AD-6D0874231501}"/>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8032674" y="4382587"/>
            <a:ext cx="506754" cy="976875"/>
          </a:xfrm>
          <a:prstGeom prst="rect">
            <a:avLst/>
          </a:prstGeom>
          <a:noFill/>
          <a:extLst>
            <a:ext uri="{909E8E84-426E-40DD-AFC4-6F175D3DCCD1}">
              <a14:hiddenFill xmlns:a14="http://schemas.microsoft.com/office/drawing/2010/main">
                <a:solidFill>
                  <a:srgbClr val="FFFFFF"/>
                </a:solidFill>
              </a14:hiddenFill>
            </a:ext>
          </a:extLst>
        </p:spPr>
      </p:pic>
      <p:sp>
        <p:nvSpPr>
          <p:cNvPr id="35" name="CuadroTexto 34">
            <a:extLst>
              <a:ext uri="{FF2B5EF4-FFF2-40B4-BE49-F238E27FC236}">
                <a16:creationId xmlns:a16="http://schemas.microsoft.com/office/drawing/2014/main" id="{1D39AE78-AA58-4F26-8E09-22268894F106}"/>
              </a:ext>
            </a:extLst>
          </p:cNvPr>
          <p:cNvSpPr txBox="1"/>
          <p:nvPr/>
        </p:nvSpPr>
        <p:spPr>
          <a:xfrm>
            <a:off x="8738832" y="3017225"/>
            <a:ext cx="2896320" cy="369332"/>
          </a:xfrm>
          <a:prstGeom prst="rect">
            <a:avLst/>
          </a:prstGeom>
          <a:noFill/>
        </p:spPr>
        <p:txBody>
          <a:bodyPr wrap="square">
            <a:spAutoFit/>
          </a:bodyPr>
          <a:lstStyle/>
          <a:p>
            <a:r>
              <a:rPr lang="en-US" dirty="0"/>
              <a:t>Smart Doorbell</a:t>
            </a:r>
          </a:p>
        </p:txBody>
      </p:sp>
      <p:pic>
        <p:nvPicPr>
          <p:cNvPr id="36" name="Picture 6" descr="iDOO Video Doorbell WiFi – 1080p HD Video Camera,Smart APP iOS/Android">
            <a:extLst>
              <a:ext uri="{FF2B5EF4-FFF2-40B4-BE49-F238E27FC236}">
                <a16:creationId xmlns:a16="http://schemas.microsoft.com/office/drawing/2014/main" id="{E9064DA1-469D-42E9-9BBB-1FF9C4A679B4}"/>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7831950" y="2717276"/>
            <a:ext cx="906882" cy="906882"/>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a:extLst>
              <a:ext uri="{FF2B5EF4-FFF2-40B4-BE49-F238E27FC236}">
                <a16:creationId xmlns:a16="http://schemas.microsoft.com/office/drawing/2014/main" id="{D39B015C-526A-4F11-BA0A-E68304595FC2}"/>
              </a:ext>
            </a:extLst>
          </p:cNvPr>
          <p:cNvSpPr txBox="1"/>
          <p:nvPr/>
        </p:nvSpPr>
        <p:spPr>
          <a:xfrm flipH="1">
            <a:off x="464227" y="526142"/>
            <a:ext cx="9856872" cy="400110"/>
          </a:xfrm>
          <a:prstGeom prst="rect">
            <a:avLst/>
          </a:prstGeom>
          <a:noFill/>
        </p:spPr>
        <p:txBody>
          <a:bodyPr wrap="square" rtlCol="0">
            <a:spAutoFit/>
          </a:bodyPr>
          <a:lstStyle/>
          <a:p>
            <a:r>
              <a:rPr lang="en-US" sz="2000" b="1" dirty="0">
                <a:solidFill>
                  <a:srgbClr val="00B0F0"/>
                </a:solidFill>
              </a:rPr>
              <a:t>Introduction to IoT : </a:t>
            </a:r>
            <a:r>
              <a:rPr lang="en-US" sz="2000" dirty="0"/>
              <a:t>How many IoT applications do you have on your phone?</a:t>
            </a:r>
          </a:p>
        </p:txBody>
      </p:sp>
      <p:sp>
        <p:nvSpPr>
          <p:cNvPr id="30" name="Rectángulo: esquinas redondeadas 29">
            <a:extLst>
              <a:ext uri="{FF2B5EF4-FFF2-40B4-BE49-F238E27FC236}">
                <a16:creationId xmlns:a16="http://schemas.microsoft.com/office/drawing/2014/main" id="{5D151B6F-E5C1-4D1C-9E9B-9094A64EA973}"/>
              </a:ext>
            </a:extLst>
          </p:cNvPr>
          <p:cNvSpPr/>
          <p:nvPr/>
        </p:nvSpPr>
        <p:spPr>
          <a:xfrm>
            <a:off x="112626" y="569408"/>
            <a:ext cx="277093" cy="272893"/>
          </a:xfrm>
          <a:prstGeom prst="roundRect">
            <a:avLst/>
          </a:prstGeom>
          <a:ln>
            <a:solidFill>
              <a:srgbClr val="02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1</a:t>
            </a:r>
          </a:p>
        </p:txBody>
      </p:sp>
      <p:sp>
        <p:nvSpPr>
          <p:cNvPr id="3" name="CuadroTexto 2">
            <a:extLst>
              <a:ext uri="{FF2B5EF4-FFF2-40B4-BE49-F238E27FC236}">
                <a16:creationId xmlns:a16="http://schemas.microsoft.com/office/drawing/2014/main" id="{83A34918-5F8B-47F9-A369-1C42D087B9AB}"/>
              </a:ext>
            </a:extLst>
          </p:cNvPr>
          <p:cNvSpPr txBox="1"/>
          <p:nvPr/>
        </p:nvSpPr>
        <p:spPr>
          <a:xfrm>
            <a:off x="3273734" y="5847788"/>
            <a:ext cx="6143946" cy="400110"/>
          </a:xfrm>
          <a:prstGeom prst="rect">
            <a:avLst/>
          </a:prstGeom>
          <a:noFill/>
        </p:spPr>
        <p:txBody>
          <a:bodyPr wrap="square">
            <a:spAutoFit/>
          </a:bodyPr>
          <a:lstStyle/>
          <a:p>
            <a:pPr algn="ctr"/>
            <a:r>
              <a:rPr lang="en-US" sz="2000" dirty="0">
                <a:solidFill>
                  <a:srgbClr val="EA4D5E"/>
                </a:solidFill>
              </a:rPr>
              <a:t>IoT Is already everywhere</a:t>
            </a:r>
          </a:p>
        </p:txBody>
      </p:sp>
      <p:pic>
        <p:nvPicPr>
          <p:cNvPr id="2050" name="Picture 2" descr="JYouPro en App Store">
            <a:extLst>
              <a:ext uri="{FF2B5EF4-FFF2-40B4-BE49-F238E27FC236}">
                <a16:creationId xmlns:a16="http://schemas.microsoft.com/office/drawing/2014/main" id="{78C1D63D-CB9F-1926-0889-DC1C9924D014}"/>
              </a:ext>
            </a:extLst>
          </p:cNvPr>
          <p:cNvPicPr>
            <a:picLocks noChangeAspect="1" noChangeArrowheads="1"/>
          </p:cNvPicPr>
          <p:nvPr/>
        </p:nvPicPr>
        <p:blipFill rotWithShape="1">
          <a:blip r:embed="rId14" cstate="hqprint">
            <a:extLst>
              <a:ext uri="{28A0092B-C50C-407E-A947-70E740481C1C}">
                <a14:useLocalDpi xmlns:a14="http://schemas.microsoft.com/office/drawing/2010/main"/>
              </a:ext>
            </a:extLst>
          </a:blip>
          <a:srcRect/>
          <a:stretch/>
        </p:blipFill>
        <p:spPr bwMode="auto">
          <a:xfrm>
            <a:off x="586453" y="4545533"/>
            <a:ext cx="700521" cy="69754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7AB511F6-E45C-0FDF-7352-62C318E3092D}"/>
              </a:ext>
            </a:extLst>
          </p:cNvPr>
          <p:cNvSpPr/>
          <p:nvPr/>
        </p:nvSpPr>
        <p:spPr>
          <a:xfrm rot="5400000">
            <a:off x="4200098" y="-3708609"/>
            <a:ext cx="28398" cy="8327304"/>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5" name="Rectángulo 4">
            <a:extLst>
              <a:ext uri="{FF2B5EF4-FFF2-40B4-BE49-F238E27FC236}">
                <a16:creationId xmlns:a16="http://schemas.microsoft.com/office/drawing/2014/main" id="{5BCD80CF-D736-E3AA-272A-2B444CA18546}"/>
              </a:ext>
            </a:extLst>
          </p:cNvPr>
          <p:cNvSpPr/>
          <p:nvPr/>
        </p:nvSpPr>
        <p:spPr>
          <a:xfrm rot="5400000">
            <a:off x="10228967" y="-1310276"/>
            <a:ext cx="25816" cy="3531589"/>
          </a:xfrm>
          <a:prstGeom prst="rect">
            <a:avLst/>
          </a:prstGeom>
          <a:gradFill>
            <a:gsLst>
              <a:gs pos="0">
                <a:schemeClr val="accent1">
                  <a:lumMod val="45000"/>
                  <a:lumOff val="55000"/>
                </a:schemeClr>
              </a:gs>
              <a:gs pos="69000">
                <a:schemeClr val="accent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t>
            </a:r>
          </a:p>
        </p:txBody>
      </p:sp>
      <p:sp>
        <p:nvSpPr>
          <p:cNvPr id="6" name="CuadroTexto 5">
            <a:extLst>
              <a:ext uri="{FF2B5EF4-FFF2-40B4-BE49-F238E27FC236}">
                <a16:creationId xmlns:a16="http://schemas.microsoft.com/office/drawing/2014/main" id="{38611537-9CDC-5437-2816-727B9CD820F1}"/>
              </a:ext>
            </a:extLst>
          </p:cNvPr>
          <p:cNvSpPr txBox="1"/>
          <p:nvPr/>
        </p:nvSpPr>
        <p:spPr>
          <a:xfrm>
            <a:off x="9827701" y="21464"/>
            <a:ext cx="2255519" cy="369332"/>
          </a:xfrm>
          <a:prstGeom prst="rect">
            <a:avLst/>
          </a:prstGeom>
          <a:noFill/>
        </p:spPr>
        <p:txBody>
          <a:bodyPr wrap="square" rtlCol="0">
            <a:spAutoFit/>
          </a:bodyPr>
          <a:lstStyle/>
          <a:p>
            <a:r>
              <a:rPr lang="es-ES" dirty="0"/>
              <a:t>INTERNET </a:t>
            </a:r>
            <a:r>
              <a:rPr lang="es-ES" dirty="0">
                <a:solidFill>
                  <a:srgbClr val="EA4D5E"/>
                </a:solidFill>
              </a:rPr>
              <a:t>OF</a:t>
            </a:r>
            <a:r>
              <a:rPr lang="es-ES" dirty="0"/>
              <a:t> THINGS</a:t>
            </a:r>
            <a:endParaRPr lang="es-ES" dirty="0">
              <a:solidFill>
                <a:srgbClr val="DC425B"/>
              </a:solidFill>
            </a:endParaRPr>
          </a:p>
        </p:txBody>
      </p:sp>
      <p:pic>
        <p:nvPicPr>
          <p:cNvPr id="7" name="Imagen 6">
            <a:extLst>
              <a:ext uri="{FF2B5EF4-FFF2-40B4-BE49-F238E27FC236}">
                <a16:creationId xmlns:a16="http://schemas.microsoft.com/office/drawing/2014/main" id="{E4AF76D6-A197-6ABB-8805-7288A5324878}"/>
              </a:ext>
            </a:extLst>
          </p:cNvPr>
          <p:cNvPicPr>
            <a:picLocks noChangeAspect="1"/>
          </p:cNvPicPr>
          <p:nvPr/>
        </p:nvPicPr>
        <p:blipFill>
          <a:blip r:embed="rId15" cstate="hqprint">
            <a:extLst>
              <a:ext uri="{28A0092B-C50C-407E-A947-70E740481C1C}">
                <a14:useLocalDpi xmlns:a14="http://schemas.microsoft.com/office/drawing/2010/main"/>
              </a:ext>
            </a:extLst>
          </a:blip>
          <a:srcRect/>
          <a:stretch>
            <a:fillRect/>
          </a:stretch>
        </p:blipFill>
        <p:spPr>
          <a:xfrm>
            <a:off x="108780" y="28433"/>
            <a:ext cx="476614" cy="354555"/>
          </a:xfrm>
          <a:prstGeom prst="roundRect">
            <a:avLst>
              <a:gd name="adj" fmla="val 16667"/>
            </a:avLst>
          </a:prstGeom>
          <a:ln>
            <a:solidFill>
              <a:schemeClr val="bg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882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31" grpId="0"/>
      <p:bldP spid="32" grpId="0"/>
      <p:bldP spid="33" grpId="0"/>
      <p:bldP spid="34" grpId="0"/>
      <p:bldP spid="26" grpId="0"/>
      <p:bldP spid="35"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41034e5-4328-4aa1-b819-bf3f932be31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0311F5EB65A72549BF1E95E185E3712D" ma:contentTypeVersion="15" ma:contentTypeDescription="Crear nuevo documento." ma:contentTypeScope="" ma:versionID="6e6491321572de13018e82443db12858">
  <xsd:schema xmlns:xsd="http://www.w3.org/2001/XMLSchema" xmlns:xs="http://www.w3.org/2001/XMLSchema" xmlns:p="http://schemas.microsoft.com/office/2006/metadata/properties" xmlns:ns3="541034e5-4328-4aa1-b819-bf3f932be310" xmlns:ns4="511a2e7b-cec3-4543-b6f5-96fcdf43c5b5" targetNamespace="http://schemas.microsoft.com/office/2006/metadata/properties" ma:root="true" ma:fieldsID="d808abf21a5fd3d559b73a5f67793814" ns3:_="" ns4:_="">
    <xsd:import namespace="541034e5-4328-4aa1-b819-bf3f932be310"/>
    <xsd:import namespace="511a2e7b-cec3-4543-b6f5-96fcdf43c5b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034e5-4328-4aa1-b819-bf3f932be3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a2e7b-cec3-4543-b6f5-96fcdf43c5b5"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D5EA2F-30EA-4727-BFF5-7FF711BE3610}">
  <ds:schemaRef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511a2e7b-cec3-4543-b6f5-96fcdf43c5b5"/>
    <ds:schemaRef ds:uri="http://purl.org/dc/terms/"/>
    <ds:schemaRef ds:uri="541034e5-4328-4aa1-b819-bf3f932be310"/>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AC28505-7810-4BD4-833A-C1C31FE5E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1034e5-4328-4aa1-b819-bf3f932be310"/>
    <ds:schemaRef ds:uri="511a2e7b-cec3-4543-b6f5-96fcdf43c5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37BECB-9080-49F2-A8AA-40F184DDF5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19285</TotalTime>
  <Words>4144</Words>
  <Application>Microsoft Office PowerPoint</Application>
  <PresentationFormat>Panorámica</PresentationFormat>
  <Paragraphs>727</Paragraphs>
  <Slides>32</Slides>
  <Notes>16</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3" baseType="lpstr">
      <vt:lpstr>arial</vt:lpstr>
      <vt:lpstr>arial</vt:lpstr>
      <vt:lpstr>Calibri</vt:lpstr>
      <vt:lpstr>Calibri Light</vt:lpstr>
      <vt:lpstr>Google Sans</vt:lpstr>
      <vt:lpstr>Graphik Web</vt:lpstr>
      <vt:lpstr>myriad-pro</vt:lpstr>
      <vt:lpstr>Roboto</vt:lpstr>
      <vt:lpstr>Wingdings</vt:lpstr>
      <vt:lpstr>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 FREDERIC CHARLES DUJARDIN</dc:creator>
  <cp:lastModifiedBy>marc dujardin</cp:lastModifiedBy>
  <cp:revision>60</cp:revision>
  <dcterms:created xsi:type="dcterms:W3CDTF">2022-12-19T19:50:46Z</dcterms:created>
  <dcterms:modified xsi:type="dcterms:W3CDTF">2026-04-06T17:24:24Z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2c11c9e-624c-4a75-9f78-0989052ff6ea_Enabled">
    <vt:lpwstr>true</vt:lpwstr>
  </property>
  <property fmtid="{D5CDD505-2E9C-101B-9397-08002B2CF9AE}" pid="3" name="MSIP_Label_c2c11c9e-624c-4a75-9f78-0989052ff6ea_SetDate">
    <vt:lpwstr>2022-12-19T19:51:08Z</vt:lpwstr>
  </property>
  <property fmtid="{D5CDD505-2E9C-101B-9397-08002B2CF9AE}" pid="4" name="MSIP_Label_c2c11c9e-624c-4a75-9f78-0989052ff6ea_Method">
    <vt:lpwstr>Standard</vt:lpwstr>
  </property>
  <property fmtid="{D5CDD505-2E9C-101B-9397-08002B2CF9AE}" pid="5" name="MSIP_Label_c2c11c9e-624c-4a75-9f78-0989052ff6ea_Name">
    <vt:lpwstr>c2c11c9e-624c-4a75-9f78-0989052ff6ea</vt:lpwstr>
  </property>
  <property fmtid="{D5CDD505-2E9C-101B-9397-08002B2CF9AE}" pid="6" name="MSIP_Label_c2c11c9e-624c-4a75-9f78-0989052ff6ea_SiteId">
    <vt:lpwstr>5df31d35-3ba9-481e-a3c8-ff9be3ee783b</vt:lpwstr>
  </property>
  <property fmtid="{D5CDD505-2E9C-101B-9397-08002B2CF9AE}" pid="7" name="MSIP_Label_c2c11c9e-624c-4a75-9f78-0989052ff6ea_ActionId">
    <vt:lpwstr>14733840-ae5f-4596-8f90-0c8a8c3d6d32</vt:lpwstr>
  </property>
  <property fmtid="{D5CDD505-2E9C-101B-9397-08002B2CF9AE}" pid="8" name="MSIP_Label_c2c11c9e-624c-4a75-9f78-0989052ff6ea_ContentBits">
    <vt:lpwstr>0</vt:lpwstr>
  </property>
  <property fmtid="{D5CDD505-2E9C-101B-9397-08002B2CF9AE}" pid="9" name="ContentTypeId">
    <vt:lpwstr>0x0101000311F5EB65A72549BF1E95E185E3712D</vt:lpwstr>
  </property>
</Properties>
</file>